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76" r:id="rId3"/>
    <p:sldId id="277" r:id="rId4"/>
    <p:sldId id="278" r:id="rId5"/>
    <p:sldId id="307" r:id="rId6"/>
    <p:sldId id="305" r:id="rId7"/>
    <p:sldId id="308" r:id="rId8"/>
    <p:sldId id="309" r:id="rId9"/>
    <p:sldId id="280" r:id="rId10"/>
    <p:sldId id="281" r:id="rId11"/>
    <p:sldId id="282" r:id="rId12"/>
    <p:sldId id="283" r:id="rId13"/>
    <p:sldId id="284" r:id="rId14"/>
    <p:sldId id="285" r:id="rId15"/>
    <p:sldId id="306" r:id="rId16"/>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1E7CE7C-A2FC-4D59-9EF9-6B3C0B8DB396}" type="slidenum">
              <a:rPr lang="en-US"/>
              <a:pPr>
                <a:defRPr/>
              </a:pPr>
              <a:t>‹#›</a:t>
            </a:fld>
            <a:endParaRPr lang="en-US"/>
          </a:p>
        </p:txBody>
      </p:sp>
    </p:spTree>
    <p:extLst>
      <p:ext uri="{BB962C8B-B14F-4D97-AF65-F5344CB8AC3E}">
        <p14:creationId xmlns:p14="http://schemas.microsoft.com/office/powerpoint/2010/main" val="1616892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6" name="Rectangle 6"/>
          <p:cNvSpPr>
            <a:spLocks noGrp="1" noChangeArrowheads="1"/>
          </p:cNvSpPr>
          <p:nvPr>
            <p:ph type="sldNum" sz="quarter" idx="12"/>
          </p:nvPr>
        </p:nvSpPr>
        <p:spPr>
          <a:ln/>
        </p:spPr>
        <p:txBody>
          <a:bodyPr/>
          <a:lstStyle>
            <a:lvl1pPr>
              <a:defRPr/>
            </a:lvl1pPr>
          </a:lstStyle>
          <a:p>
            <a:pPr>
              <a:defRPr/>
            </a:pPr>
            <a:fld id="{65525EC4-6402-422C-AA2E-9D1FDE48BC37}" type="slidenum">
              <a:rPr lang="en-US"/>
              <a:pPr>
                <a:defRPr/>
              </a:pPr>
              <a:t>‹#›</a:t>
            </a:fld>
            <a:endParaRPr lang="en-US"/>
          </a:p>
        </p:txBody>
      </p:sp>
    </p:spTree>
    <p:extLst>
      <p:ext uri="{BB962C8B-B14F-4D97-AF65-F5344CB8AC3E}">
        <p14:creationId xmlns:p14="http://schemas.microsoft.com/office/powerpoint/2010/main" val="105194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6" name="Rectangle 6"/>
          <p:cNvSpPr>
            <a:spLocks noGrp="1" noChangeArrowheads="1"/>
          </p:cNvSpPr>
          <p:nvPr>
            <p:ph type="sldNum" sz="quarter" idx="12"/>
          </p:nvPr>
        </p:nvSpPr>
        <p:spPr>
          <a:ln/>
        </p:spPr>
        <p:txBody>
          <a:bodyPr/>
          <a:lstStyle>
            <a:lvl1pPr>
              <a:defRPr/>
            </a:lvl1pPr>
          </a:lstStyle>
          <a:p>
            <a:pPr>
              <a:defRPr/>
            </a:pPr>
            <a:fld id="{ACB33CEC-8A97-414D-A023-F100BA1E7E05}" type="slidenum">
              <a:rPr lang="en-US"/>
              <a:pPr>
                <a:defRPr/>
              </a:pPr>
              <a:t>‹#›</a:t>
            </a:fld>
            <a:endParaRPr lang="en-US"/>
          </a:p>
        </p:txBody>
      </p:sp>
    </p:spTree>
    <p:extLst>
      <p:ext uri="{BB962C8B-B14F-4D97-AF65-F5344CB8AC3E}">
        <p14:creationId xmlns:p14="http://schemas.microsoft.com/office/powerpoint/2010/main" val="33718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6" name="Rectangle 6"/>
          <p:cNvSpPr>
            <a:spLocks noGrp="1" noChangeArrowheads="1"/>
          </p:cNvSpPr>
          <p:nvPr>
            <p:ph type="sldNum" sz="quarter" idx="12"/>
          </p:nvPr>
        </p:nvSpPr>
        <p:spPr>
          <a:ln/>
        </p:spPr>
        <p:txBody>
          <a:bodyPr/>
          <a:lstStyle>
            <a:lvl1pPr>
              <a:defRPr/>
            </a:lvl1pPr>
          </a:lstStyle>
          <a:p>
            <a:pPr>
              <a:defRPr/>
            </a:pPr>
            <a:fld id="{68884571-6760-4C16-BF14-F4F8C473B6C7}" type="slidenum">
              <a:rPr lang="en-US"/>
              <a:pPr>
                <a:defRPr/>
              </a:pPr>
              <a:t>‹#›</a:t>
            </a:fld>
            <a:endParaRPr lang="en-US"/>
          </a:p>
        </p:txBody>
      </p:sp>
    </p:spTree>
    <p:extLst>
      <p:ext uri="{BB962C8B-B14F-4D97-AF65-F5344CB8AC3E}">
        <p14:creationId xmlns:p14="http://schemas.microsoft.com/office/powerpoint/2010/main" val="3790891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FBEA31-4BFE-4D71-9FBE-5CE3E1DED666}" type="slidenum">
              <a:rPr lang="en-US"/>
              <a:pPr>
                <a:defRPr/>
              </a:pPr>
              <a:t>‹#›</a:t>
            </a:fld>
            <a:endParaRPr lang="en-US"/>
          </a:p>
        </p:txBody>
      </p:sp>
    </p:spTree>
    <p:extLst>
      <p:ext uri="{BB962C8B-B14F-4D97-AF65-F5344CB8AC3E}">
        <p14:creationId xmlns:p14="http://schemas.microsoft.com/office/powerpoint/2010/main" val="209673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6" name="Rectangle 6"/>
          <p:cNvSpPr>
            <a:spLocks noGrp="1" noChangeArrowheads="1"/>
          </p:cNvSpPr>
          <p:nvPr>
            <p:ph type="sldNum" sz="quarter" idx="12"/>
          </p:nvPr>
        </p:nvSpPr>
        <p:spPr>
          <a:ln/>
        </p:spPr>
        <p:txBody>
          <a:bodyPr/>
          <a:lstStyle>
            <a:lvl1pPr>
              <a:defRPr/>
            </a:lvl1pPr>
          </a:lstStyle>
          <a:p>
            <a:pPr>
              <a:defRPr/>
            </a:pPr>
            <a:fld id="{31478383-13A2-43BD-8D6F-ED40620F2ECB}" type="slidenum">
              <a:rPr lang="en-US"/>
              <a:pPr>
                <a:defRPr/>
              </a:pPr>
              <a:t>‹#›</a:t>
            </a:fld>
            <a:endParaRPr lang="en-US"/>
          </a:p>
        </p:txBody>
      </p:sp>
    </p:spTree>
    <p:extLst>
      <p:ext uri="{BB962C8B-B14F-4D97-AF65-F5344CB8AC3E}">
        <p14:creationId xmlns:p14="http://schemas.microsoft.com/office/powerpoint/2010/main" val="149513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6" name="Rectangle 6"/>
          <p:cNvSpPr>
            <a:spLocks noGrp="1" noChangeArrowheads="1"/>
          </p:cNvSpPr>
          <p:nvPr>
            <p:ph type="sldNum" sz="quarter" idx="12"/>
          </p:nvPr>
        </p:nvSpPr>
        <p:spPr>
          <a:ln/>
        </p:spPr>
        <p:txBody>
          <a:bodyPr/>
          <a:lstStyle>
            <a:lvl1pPr>
              <a:defRPr/>
            </a:lvl1pPr>
          </a:lstStyle>
          <a:p>
            <a:pPr>
              <a:defRPr/>
            </a:pPr>
            <a:fld id="{77BF5B36-950B-4C8D-B68E-82AC3230EAF9}" type="slidenum">
              <a:rPr lang="en-US"/>
              <a:pPr>
                <a:defRPr/>
              </a:pPr>
              <a:t>‹#›</a:t>
            </a:fld>
            <a:endParaRPr lang="en-US"/>
          </a:p>
        </p:txBody>
      </p:sp>
    </p:spTree>
    <p:extLst>
      <p:ext uri="{BB962C8B-B14F-4D97-AF65-F5344CB8AC3E}">
        <p14:creationId xmlns:p14="http://schemas.microsoft.com/office/powerpoint/2010/main" val="19076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7" name="Rectangle 6"/>
          <p:cNvSpPr>
            <a:spLocks noGrp="1" noChangeArrowheads="1"/>
          </p:cNvSpPr>
          <p:nvPr>
            <p:ph type="sldNum" sz="quarter" idx="12"/>
          </p:nvPr>
        </p:nvSpPr>
        <p:spPr>
          <a:ln/>
        </p:spPr>
        <p:txBody>
          <a:bodyPr/>
          <a:lstStyle>
            <a:lvl1pPr>
              <a:defRPr/>
            </a:lvl1pPr>
          </a:lstStyle>
          <a:p>
            <a:pPr>
              <a:defRPr/>
            </a:pPr>
            <a:fld id="{6FC578D2-D10A-4CA2-8C43-CACD0CD45FD5}" type="slidenum">
              <a:rPr lang="en-US"/>
              <a:pPr>
                <a:defRPr/>
              </a:pPr>
              <a:t>‹#›</a:t>
            </a:fld>
            <a:endParaRPr lang="en-US"/>
          </a:p>
        </p:txBody>
      </p:sp>
    </p:spTree>
    <p:extLst>
      <p:ext uri="{BB962C8B-B14F-4D97-AF65-F5344CB8AC3E}">
        <p14:creationId xmlns:p14="http://schemas.microsoft.com/office/powerpoint/2010/main" val="248584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9" name="Rectangle 6"/>
          <p:cNvSpPr>
            <a:spLocks noGrp="1" noChangeArrowheads="1"/>
          </p:cNvSpPr>
          <p:nvPr>
            <p:ph type="sldNum" sz="quarter" idx="12"/>
          </p:nvPr>
        </p:nvSpPr>
        <p:spPr>
          <a:ln/>
        </p:spPr>
        <p:txBody>
          <a:bodyPr/>
          <a:lstStyle>
            <a:lvl1pPr>
              <a:defRPr/>
            </a:lvl1pPr>
          </a:lstStyle>
          <a:p>
            <a:pPr>
              <a:defRPr/>
            </a:pPr>
            <a:fld id="{FCEA2FBD-DA3A-4CD9-99CB-9CDA56E2DB83}" type="slidenum">
              <a:rPr lang="en-US"/>
              <a:pPr>
                <a:defRPr/>
              </a:pPr>
              <a:t>‹#›</a:t>
            </a:fld>
            <a:endParaRPr lang="en-US"/>
          </a:p>
        </p:txBody>
      </p:sp>
    </p:spTree>
    <p:extLst>
      <p:ext uri="{BB962C8B-B14F-4D97-AF65-F5344CB8AC3E}">
        <p14:creationId xmlns:p14="http://schemas.microsoft.com/office/powerpoint/2010/main" val="1280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5" name="Rectangle 6"/>
          <p:cNvSpPr>
            <a:spLocks noGrp="1" noChangeArrowheads="1"/>
          </p:cNvSpPr>
          <p:nvPr>
            <p:ph type="sldNum" sz="quarter" idx="12"/>
          </p:nvPr>
        </p:nvSpPr>
        <p:spPr>
          <a:ln/>
        </p:spPr>
        <p:txBody>
          <a:bodyPr/>
          <a:lstStyle>
            <a:lvl1pPr>
              <a:defRPr/>
            </a:lvl1pPr>
          </a:lstStyle>
          <a:p>
            <a:pPr>
              <a:defRPr/>
            </a:pPr>
            <a:fld id="{6D594FBD-FA46-4C07-9C2C-347A08FE0CA3}" type="slidenum">
              <a:rPr lang="en-US"/>
              <a:pPr>
                <a:defRPr/>
              </a:pPr>
              <a:t>‹#›</a:t>
            </a:fld>
            <a:endParaRPr lang="en-US"/>
          </a:p>
        </p:txBody>
      </p:sp>
    </p:spTree>
    <p:extLst>
      <p:ext uri="{BB962C8B-B14F-4D97-AF65-F5344CB8AC3E}">
        <p14:creationId xmlns:p14="http://schemas.microsoft.com/office/powerpoint/2010/main" val="25442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4" name="Rectangle 6"/>
          <p:cNvSpPr>
            <a:spLocks noGrp="1" noChangeArrowheads="1"/>
          </p:cNvSpPr>
          <p:nvPr>
            <p:ph type="sldNum" sz="quarter" idx="12"/>
          </p:nvPr>
        </p:nvSpPr>
        <p:spPr>
          <a:ln/>
        </p:spPr>
        <p:txBody>
          <a:bodyPr/>
          <a:lstStyle>
            <a:lvl1pPr>
              <a:defRPr/>
            </a:lvl1pPr>
          </a:lstStyle>
          <a:p>
            <a:pPr>
              <a:defRPr/>
            </a:pPr>
            <a:fld id="{3DAEB96A-1FC8-41D6-90EA-7EAB202C9958}" type="slidenum">
              <a:rPr lang="en-US"/>
              <a:pPr>
                <a:defRPr/>
              </a:pPr>
              <a:t>‹#›</a:t>
            </a:fld>
            <a:endParaRPr lang="en-US"/>
          </a:p>
        </p:txBody>
      </p:sp>
    </p:spTree>
    <p:extLst>
      <p:ext uri="{BB962C8B-B14F-4D97-AF65-F5344CB8AC3E}">
        <p14:creationId xmlns:p14="http://schemas.microsoft.com/office/powerpoint/2010/main" val="182303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7" name="Rectangle 6"/>
          <p:cNvSpPr>
            <a:spLocks noGrp="1" noChangeArrowheads="1"/>
          </p:cNvSpPr>
          <p:nvPr>
            <p:ph type="sldNum" sz="quarter" idx="12"/>
          </p:nvPr>
        </p:nvSpPr>
        <p:spPr>
          <a:ln/>
        </p:spPr>
        <p:txBody>
          <a:bodyPr/>
          <a:lstStyle>
            <a:lvl1pPr>
              <a:defRPr/>
            </a:lvl1pPr>
          </a:lstStyle>
          <a:p>
            <a:pPr>
              <a:defRPr/>
            </a:pPr>
            <a:fld id="{0DF660B5-08BE-4ADB-B965-F37A77F6A123}" type="slidenum">
              <a:rPr lang="en-US"/>
              <a:pPr>
                <a:defRPr/>
              </a:pPr>
              <a:t>‹#›</a:t>
            </a:fld>
            <a:endParaRPr lang="en-US"/>
          </a:p>
        </p:txBody>
      </p:sp>
    </p:spTree>
    <p:extLst>
      <p:ext uri="{BB962C8B-B14F-4D97-AF65-F5344CB8AC3E}">
        <p14:creationId xmlns:p14="http://schemas.microsoft.com/office/powerpoint/2010/main" val="264620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Trần Thị Hồng Thúy</a:t>
            </a:r>
          </a:p>
        </p:txBody>
      </p:sp>
      <p:sp>
        <p:nvSpPr>
          <p:cNvPr id="7" name="Rectangle 6"/>
          <p:cNvSpPr>
            <a:spLocks noGrp="1" noChangeArrowheads="1"/>
          </p:cNvSpPr>
          <p:nvPr>
            <p:ph type="sldNum" sz="quarter" idx="12"/>
          </p:nvPr>
        </p:nvSpPr>
        <p:spPr>
          <a:ln/>
        </p:spPr>
        <p:txBody>
          <a:bodyPr/>
          <a:lstStyle>
            <a:lvl1pPr>
              <a:defRPr/>
            </a:lvl1pPr>
          </a:lstStyle>
          <a:p>
            <a:pPr>
              <a:defRPr/>
            </a:pPr>
            <a:fld id="{41FABBA8-2E1A-48D8-A891-E32B1BFC5630}" type="slidenum">
              <a:rPr lang="en-US"/>
              <a:pPr>
                <a:defRPr/>
              </a:pPr>
              <a:t>‹#›</a:t>
            </a:fld>
            <a:endParaRPr lang="en-US"/>
          </a:p>
        </p:txBody>
      </p:sp>
    </p:spTree>
    <p:extLst>
      <p:ext uri="{BB962C8B-B14F-4D97-AF65-F5344CB8AC3E}">
        <p14:creationId xmlns:p14="http://schemas.microsoft.com/office/powerpoint/2010/main" val="195770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CC"/>
                </a:solidFill>
                <a:latin typeface="+mn-lt"/>
              </a:defRPr>
            </a:lvl1pPr>
          </a:lstStyle>
          <a:p>
            <a:pPr>
              <a:defRPr/>
            </a:pPr>
            <a:r>
              <a:rPr lang="en-US"/>
              <a:t>Trần Thị Hồng Thúy</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FF"/>
                </a:solidFill>
              </a:defRPr>
            </a:lvl1pPr>
          </a:lstStyle>
          <a:p>
            <a:pPr>
              <a:defRPr/>
            </a:pPr>
            <a:fld id="{F62410C3-EE4F-473E-A4C9-9A6841DAF4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rtl="0" eaLnBrk="0" fontAlgn="base" hangingPunct="0">
        <a:spcBef>
          <a:spcPct val="0"/>
        </a:spcBef>
        <a:spcAft>
          <a:spcPct val="0"/>
        </a:spcAft>
        <a:defRPr sz="2800" b="1">
          <a:solidFill>
            <a:srgbClr val="FF0000"/>
          </a:solidFill>
          <a:latin typeface="+mj-lt"/>
          <a:ea typeface="+mj-ea"/>
          <a:cs typeface="+mj-cs"/>
        </a:defRPr>
      </a:lvl1pPr>
      <a:lvl2pPr algn="ctr" rtl="0" eaLnBrk="0" fontAlgn="base" hangingPunct="0">
        <a:spcBef>
          <a:spcPct val="0"/>
        </a:spcBef>
        <a:spcAft>
          <a:spcPct val="0"/>
        </a:spcAft>
        <a:defRPr sz="2800" b="1">
          <a:solidFill>
            <a:srgbClr val="FF0000"/>
          </a:solidFill>
          <a:latin typeface="Times New Roman" pitchFamily="18" charset="0"/>
        </a:defRPr>
      </a:lvl2pPr>
      <a:lvl3pPr algn="ctr" rtl="0" eaLnBrk="0" fontAlgn="base" hangingPunct="0">
        <a:spcBef>
          <a:spcPct val="0"/>
        </a:spcBef>
        <a:spcAft>
          <a:spcPct val="0"/>
        </a:spcAft>
        <a:defRPr sz="2800" b="1">
          <a:solidFill>
            <a:srgbClr val="FF0000"/>
          </a:solidFill>
          <a:latin typeface="Times New Roman" pitchFamily="18" charset="0"/>
        </a:defRPr>
      </a:lvl3pPr>
      <a:lvl4pPr algn="ctr" rtl="0" eaLnBrk="0" fontAlgn="base" hangingPunct="0">
        <a:spcBef>
          <a:spcPct val="0"/>
        </a:spcBef>
        <a:spcAft>
          <a:spcPct val="0"/>
        </a:spcAft>
        <a:defRPr sz="2800" b="1">
          <a:solidFill>
            <a:srgbClr val="FF0000"/>
          </a:solidFill>
          <a:latin typeface="Times New Roman" pitchFamily="18" charset="0"/>
        </a:defRPr>
      </a:lvl4pPr>
      <a:lvl5pPr algn="ctr" rtl="0" eaLnBrk="0" fontAlgn="base" hangingPunct="0">
        <a:spcBef>
          <a:spcPct val="0"/>
        </a:spcBef>
        <a:spcAft>
          <a:spcPct val="0"/>
        </a:spcAft>
        <a:defRPr sz="2800" b="1">
          <a:solidFill>
            <a:srgbClr val="FF0000"/>
          </a:solidFill>
          <a:latin typeface="Times New Roman" pitchFamily="18" charset="0"/>
        </a:defRPr>
      </a:lvl5pPr>
      <a:lvl6pPr marL="457200" algn="ctr" rtl="0" fontAlgn="base">
        <a:spcBef>
          <a:spcPct val="0"/>
        </a:spcBef>
        <a:spcAft>
          <a:spcPct val="0"/>
        </a:spcAft>
        <a:defRPr sz="2800" b="1">
          <a:solidFill>
            <a:srgbClr val="FF0000"/>
          </a:solidFill>
          <a:latin typeface="Times New Roman" pitchFamily="18" charset="0"/>
        </a:defRPr>
      </a:lvl6pPr>
      <a:lvl7pPr marL="914400" algn="ctr" rtl="0" fontAlgn="base">
        <a:spcBef>
          <a:spcPct val="0"/>
        </a:spcBef>
        <a:spcAft>
          <a:spcPct val="0"/>
        </a:spcAft>
        <a:defRPr sz="2800" b="1">
          <a:solidFill>
            <a:srgbClr val="FF0000"/>
          </a:solidFill>
          <a:latin typeface="Times New Roman" pitchFamily="18" charset="0"/>
        </a:defRPr>
      </a:lvl7pPr>
      <a:lvl8pPr marL="1371600" algn="ctr" rtl="0" fontAlgn="base">
        <a:spcBef>
          <a:spcPct val="0"/>
        </a:spcBef>
        <a:spcAft>
          <a:spcPct val="0"/>
        </a:spcAft>
        <a:defRPr sz="2800" b="1">
          <a:solidFill>
            <a:srgbClr val="FF0000"/>
          </a:solidFill>
          <a:latin typeface="Times New Roman" pitchFamily="18" charset="0"/>
        </a:defRPr>
      </a:lvl8pPr>
      <a:lvl9pPr marL="1828800" algn="ctr" rtl="0" fontAlgn="base">
        <a:spcBef>
          <a:spcPct val="0"/>
        </a:spcBef>
        <a:spcAft>
          <a:spcPct val="0"/>
        </a:spcAft>
        <a:defRPr sz="2800" b="1">
          <a:solidFill>
            <a:srgbClr val="FF0000"/>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rgbClr val="0000FF"/>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FF"/>
          </a:solidFill>
          <a:latin typeface="+mn-lt"/>
        </a:defRPr>
      </a:lvl2pPr>
      <a:lvl3pPr marL="1143000" indent="-228600" algn="l" rtl="0" eaLnBrk="0" fontAlgn="base" hangingPunct="0">
        <a:spcBef>
          <a:spcPct val="20000"/>
        </a:spcBef>
        <a:spcAft>
          <a:spcPct val="0"/>
        </a:spcAft>
        <a:buChar char="•"/>
        <a:defRPr sz="2400">
          <a:solidFill>
            <a:srgbClr val="0000FF"/>
          </a:solidFill>
          <a:latin typeface="+mn-lt"/>
        </a:defRPr>
      </a:lvl3pPr>
      <a:lvl4pPr marL="1600200" indent="-228600" algn="l" rtl="0" eaLnBrk="0" fontAlgn="base" hangingPunct="0">
        <a:spcBef>
          <a:spcPct val="20000"/>
        </a:spcBef>
        <a:spcAft>
          <a:spcPct val="0"/>
        </a:spcAft>
        <a:buChar char="–"/>
        <a:defRPr sz="2400">
          <a:solidFill>
            <a:srgbClr val="0000FF"/>
          </a:solidFill>
          <a:latin typeface="+mn-lt"/>
        </a:defRPr>
      </a:lvl4pPr>
      <a:lvl5pPr marL="2057400" indent="-228600" algn="l" rtl="0" eaLnBrk="0" fontAlgn="base" hangingPunct="0">
        <a:spcBef>
          <a:spcPct val="20000"/>
        </a:spcBef>
        <a:spcAft>
          <a:spcPct val="0"/>
        </a:spcAft>
        <a:buChar char="»"/>
        <a:defRPr sz="2400">
          <a:solidFill>
            <a:srgbClr val="0000FF"/>
          </a:solidFill>
          <a:latin typeface="+mn-lt"/>
        </a:defRPr>
      </a:lvl5pPr>
      <a:lvl6pPr marL="2514600" indent="-228600" algn="l" rtl="0" fontAlgn="base">
        <a:spcBef>
          <a:spcPct val="20000"/>
        </a:spcBef>
        <a:spcAft>
          <a:spcPct val="0"/>
        </a:spcAft>
        <a:buChar char="»"/>
        <a:defRPr sz="2400">
          <a:solidFill>
            <a:srgbClr val="0000FF"/>
          </a:solidFill>
          <a:latin typeface="+mn-lt"/>
        </a:defRPr>
      </a:lvl6pPr>
      <a:lvl7pPr marL="2971800" indent="-228600" algn="l" rtl="0" fontAlgn="base">
        <a:spcBef>
          <a:spcPct val="20000"/>
        </a:spcBef>
        <a:spcAft>
          <a:spcPct val="0"/>
        </a:spcAft>
        <a:buChar char="»"/>
        <a:defRPr sz="2400">
          <a:solidFill>
            <a:srgbClr val="0000FF"/>
          </a:solidFill>
          <a:latin typeface="+mn-lt"/>
        </a:defRPr>
      </a:lvl7pPr>
      <a:lvl8pPr marL="3429000" indent="-228600" algn="l" rtl="0" fontAlgn="base">
        <a:spcBef>
          <a:spcPct val="20000"/>
        </a:spcBef>
        <a:spcAft>
          <a:spcPct val="0"/>
        </a:spcAft>
        <a:buChar char="»"/>
        <a:defRPr sz="2400">
          <a:solidFill>
            <a:srgbClr val="0000FF"/>
          </a:solidFill>
          <a:latin typeface="+mn-lt"/>
        </a:defRPr>
      </a:lvl8pPr>
      <a:lvl9pPr marL="3886200" indent="-228600" algn="l" rtl="0" fontAlgn="base">
        <a:spcBef>
          <a:spcPct val="20000"/>
        </a:spcBef>
        <a:spcAft>
          <a:spcPct val="0"/>
        </a:spcAft>
        <a:buChar char="»"/>
        <a:defRPr sz="24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hyperlink" Target="DAN%20CHU" TargetMode="External" /><Relationship Id="rId1" Type="http://schemas.openxmlformats.org/officeDocument/2006/relationships/slideLayout" Target="../slideLayouts/slideLayout2.xml" /><Relationship Id="rId4" Type="http://schemas.openxmlformats.org/officeDocument/2006/relationships/image" Target="../media/image2.jpeg"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3075"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9A56FC83-0B08-4647-A20E-90124C955727}" type="slidenum">
              <a:rPr lang="en-US" sz="1400" smtClean="0">
                <a:solidFill>
                  <a:srgbClr val="0000FF"/>
                </a:solidFill>
              </a:rPr>
              <a:pPr eaLnBrk="1" hangingPunct="1"/>
              <a:t>1</a:t>
            </a:fld>
            <a:endParaRPr lang="en-US" sz="1400">
              <a:solidFill>
                <a:srgbClr val="0000FF"/>
              </a:solidFill>
            </a:endParaRPr>
          </a:p>
        </p:txBody>
      </p:sp>
      <p:sp>
        <p:nvSpPr>
          <p:cNvPr id="3076" name="Rectangle 2"/>
          <p:cNvSpPr>
            <a:spLocks noGrp="1" noChangeArrowheads="1"/>
          </p:cNvSpPr>
          <p:nvPr>
            <p:ph type="title"/>
          </p:nvPr>
        </p:nvSpPr>
        <p:spPr>
          <a:xfrm>
            <a:off x="457200" y="274638"/>
            <a:ext cx="8229600" cy="563562"/>
          </a:xfrm>
        </p:spPr>
        <p:txBody>
          <a:bodyPr/>
          <a:lstStyle/>
          <a:p>
            <a:pPr eaLnBrk="1" hangingPunct="1"/>
            <a:r>
              <a:rPr lang="en-US" sz="2400" u="sng"/>
              <a:t>BÀI 10</a:t>
            </a:r>
            <a:br>
              <a:rPr lang="en-US" sz="2400"/>
            </a:br>
            <a:r>
              <a:rPr lang="en-US" sz="2400"/>
              <a:t>NỀN DÂN CHỦ XÃ HỘI CHỦ NGHĨA</a:t>
            </a:r>
            <a:br>
              <a:rPr lang="en-US" sz="2400"/>
            </a:br>
            <a:r>
              <a:rPr lang="en-US" sz="2400"/>
              <a:t>(TIẾT 2) </a:t>
            </a:r>
          </a:p>
        </p:txBody>
      </p:sp>
      <p:sp>
        <p:nvSpPr>
          <p:cNvPr id="3077" name="Rectangle 3"/>
          <p:cNvSpPr>
            <a:spLocks noGrp="1" noChangeArrowheads="1"/>
          </p:cNvSpPr>
          <p:nvPr>
            <p:ph type="body" idx="1"/>
          </p:nvPr>
        </p:nvSpPr>
        <p:spPr>
          <a:xfrm>
            <a:off x="457200" y="1160463"/>
            <a:ext cx="8229600" cy="4984750"/>
          </a:xfrm>
        </p:spPr>
        <p:txBody>
          <a:bodyPr/>
          <a:lstStyle/>
          <a:p>
            <a:pPr eaLnBrk="1" hangingPunct="1">
              <a:buFontTx/>
              <a:buNone/>
            </a:pPr>
            <a:r>
              <a:rPr lang="en-US" b="1"/>
              <a:t>3. Những hình thức cơ bản của dân chủ:</a:t>
            </a:r>
          </a:p>
          <a:p>
            <a:pPr eaLnBrk="1" hangingPunct="1">
              <a:buFontTx/>
              <a:buNone/>
            </a:pPr>
            <a:endParaRPr lang="en-US" b="1"/>
          </a:p>
          <a:p>
            <a:pPr eaLnBrk="1" hangingPunct="1">
              <a:buFontTx/>
              <a:buNone/>
            </a:pPr>
            <a:endParaRPr lang="en-US" b="1"/>
          </a:p>
          <a:p>
            <a:pPr eaLnBrk="1" hangingPunct="1">
              <a:buFontTx/>
              <a:buNone/>
            </a:pPr>
            <a:endParaRPr lang="en-US" b="1"/>
          </a:p>
          <a:p>
            <a:pPr eaLnBrk="1" hangingPunct="1">
              <a:buFontTx/>
              <a:buNone/>
            </a:pPr>
            <a:endParaRPr lang="en-US" b="1"/>
          </a:p>
          <a:p>
            <a:pPr eaLnBrk="1" hangingPunct="1">
              <a:buFontTx/>
              <a:buNone/>
            </a:pPr>
            <a:r>
              <a:rPr lang="en-US" b="1"/>
              <a:t>         </a:t>
            </a:r>
          </a:p>
          <a:p>
            <a:pPr eaLnBrk="1" hangingPunct="1">
              <a:buFontTx/>
              <a:buNone/>
            </a:pPr>
            <a:endParaRPr lang="en-US" b="1"/>
          </a:p>
        </p:txBody>
      </p:sp>
      <p:sp>
        <p:nvSpPr>
          <p:cNvPr id="7" name="Oval 5"/>
          <p:cNvSpPr>
            <a:spLocks noChangeArrowheads="1"/>
          </p:cNvSpPr>
          <p:nvPr/>
        </p:nvSpPr>
        <p:spPr bwMode="auto">
          <a:xfrm>
            <a:off x="2209800" y="1524000"/>
            <a:ext cx="4343400" cy="15240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a:t>Hai hình thức</a:t>
            </a:r>
          </a:p>
        </p:txBody>
      </p:sp>
      <p:sp>
        <p:nvSpPr>
          <p:cNvPr id="8" name="AutoShape 10"/>
          <p:cNvSpPr>
            <a:spLocks noChangeArrowheads="1"/>
          </p:cNvSpPr>
          <p:nvPr/>
        </p:nvSpPr>
        <p:spPr bwMode="auto">
          <a:xfrm>
            <a:off x="1276350" y="2476500"/>
            <a:ext cx="733425" cy="1214438"/>
          </a:xfrm>
          <a:prstGeom prst="curvedRightArrow">
            <a:avLst>
              <a:gd name="adj1" fmla="val 33117"/>
              <a:gd name="adj2" fmla="val 66234"/>
              <a:gd name="adj3" fmla="val 33333"/>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AutoShape 11"/>
          <p:cNvSpPr>
            <a:spLocks noChangeArrowheads="1"/>
          </p:cNvSpPr>
          <p:nvPr/>
        </p:nvSpPr>
        <p:spPr bwMode="auto">
          <a:xfrm>
            <a:off x="6586538" y="2476500"/>
            <a:ext cx="733425" cy="1214438"/>
          </a:xfrm>
          <a:prstGeom prst="curvedLeftArrow">
            <a:avLst>
              <a:gd name="adj1" fmla="val 33117"/>
              <a:gd name="adj2" fmla="val 66234"/>
              <a:gd name="adj3" fmla="val 33333"/>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AutoShape 8"/>
          <p:cNvSpPr>
            <a:spLocks noChangeArrowheads="1"/>
          </p:cNvSpPr>
          <p:nvPr/>
        </p:nvSpPr>
        <p:spPr bwMode="auto">
          <a:xfrm>
            <a:off x="1779588" y="3690938"/>
            <a:ext cx="2057400" cy="2819400"/>
          </a:xfrm>
          <a:prstGeom prst="verticalScroll">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a:t>Dân</a:t>
            </a:r>
          </a:p>
          <a:p>
            <a:pPr algn="ctr"/>
            <a:r>
              <a:rPr lang="en-US" sz="3600" b="1"/>
              <a:t> chủ </a:t>
            </a:r>
          </a:p>
          <a:p>
            <a:pPr algn="ctr"/>
            <a:r>
              <a:rPr lang="en-US" sz="3600" b="1"/>
              <a:t>trực</a:t>
            </a:r>
          </a:p>
          <a:p>
            <a:pPr algn="ctr"/>
            <a:r>
              <a:rPr lang="en-US" sz="3600" b="1"/>
              <a:t> tiếp</a:t>
            </a:r>
          </a:p>
        </p:txBody>
      </p:sp>
      <p:sp>
        <p:nvSpPr>
          <p:cNvPr id="11" name="AutoShape 9"/>
          <p:cNvSpPr>
            <a:spLocks noChangeArrowheads="1"/>
          </p:cNvSpPr>
          <p:nvPr/>
        </p:nvSpPr>
        <p:spPr bwMode="auto">
          <a:xfrm>
            <a:off x="4625975" y="3690938"/>
            <a:ext cx="2057400" cy="2819400"/>
          </a:xfrm>
          <a:prstGeom prst="verticalScroll">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a:t>Dân</a:t>
            </a:r>
          </a:p>
          <a:p>
            <a:pPr algn="ctr"/>
            <a:r>
              <a:rPr lang="en-US" sz="3600" b="1"/>
              <a:t> chủ </a:t>
            </a:r>
          </a:p>
          <a:p>
            <a:pPr algn="ctr"/>
            <a:r>
              <a:rPr lang="en-US" sz="3600" b="1"/>
              <a:t>gián </a:t>
            </a:r>
          </a:p>
          <a:p>
            <a:pPr algn="ctr"/>
            <a:r>
              <a:rPr lang="en-US" sz="3600" b="1"/>
              <a:t>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4"/>
          <p:cNvSpPr>
            <a:spLocks noGrp="1"/>
          </p:cNvSpPr>
          <p:nvPr>
            <p:ph type="ftr" sz="quarter" idx="11"/>
          </p:nvPr>
        </p:nvSpPr>
        <p:spPr/>
        <p:txBody>
          <a:bodyPr/>
          <a:lstStyle/>
          <a:p>
            <a:pPr>
              <a:defRPr/>
            </a:pPr>
            <a:endParaRPr lang="en-US" dirty="0"/>
          </a:p>
        </p:txBody>
      </p:sp>
      <p:sp>
        <p:nvSpPr>
          <p:cNvPr id="12291"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37A37FC1-5738-4B22-9C81-D33C989C1412}" type="slidenum">
              <a:rPr lang="en-US" sz="1400" smtClean="0">
                <a:solidFill>
                  <a:srgbClr val="0000FF"/>
                </a:solidFill>
              </a:rPr>
              <a:pPr eaLnBrk="1" hangingPunct="1"/>
              <a:t>10</a:t>
            </a:fld>
            <a:endParaRPr lang="en-US" sz="1400">
              <a:solidFill>
                <a:srgbClr val="0000FF"/>
              </a:solidFill>
            </a:endParaRPr>
          </a:p>
        </p:txBody>
      </p:sp>
      <p:sp>
        <p:nvSpPr>
          <p:cNvPr id="12292" name="Rectangle 2"/>
          <p:cNvSpPr>
            <a:spLocks noGrp="1" noChangeArrowheads="1"/>
          </p:cNvSpPr>
          <p:nvPr>
            <p:ph type="title"/>
          </p:nvPr>
        </p:nvSpPr>
        <p:spPr>
          <a:xfrm>
            <a:off x="457200" y="274638"/>
            <a:ext cx="8229600" cy="639762"/>
          </a:xfrm>
        </p:spPr>
        <p:txBody>
          <a:bodyPr/>
          <a:lstStyle/>
          <a:p>
            <a:pPr eaLnBrk="1" hangingPunct="1"/>
            <a:r>
              <a:rPr lang="en-US"/>
              <a:t>Luyện tập, củng cố </a:t>
            </a:r>
          </a:p>
        </p:txBody>
      </p:sp>
      <p:sp>
        <p:nvSpPr>
          <p:cNvPr id="12293" name="Rectangle 3"/>
          <p:cNvSpPr>
            <a:spLocks noGrp="1" noChangeArrowheads="1"/>
          </p:cNvSpPr>
          <p:nvPr>
            <p:ph type="body" idx="1"/>
          </p:nvPr>
        </p:nvSpPr>
        <p:spPr>
          <a:xfrm>
            <a:off x="457200" y="1066800"/>
            <a:ext cx="8229600" cy="457200"/>
          </a:xfrm>
        </p:spPr>
        <p:txBody>
          <a:bodyPr/>
          <a:lstStyle/>
          <a:p>
            <a:pPr eaLnBrk="1" hangingPunct="1">
              <a:lnSpc>
                <a:spcPct val="80000"/>
              </a:lnSpc>
              <a:buFontTx/>
              <a:buNone/>
            </a:pPr>
            <a:r>
              <a:rPr lang="en-US" b="1" i="1"/>
              <a:t>Câu 2: Hãy đánh dấu        vào ô trống sao cho đúng</a:t>
            </a:r>
            <a:endParaRPr lang="en-US"/>
          </a:p>
          <a:p>
            <a:pPr eaLnBrk="1" hangingPunct="1">
              <a:lnSpc>
                <a:spcPct val="80000"/>
              </a:lnSpc>
              <a:buFontTx/>
              <a:buNone/>
            </a:pPr>
            <a:r>
              <a:rPr lang="en-US"/>
              <a:t>		</a:t>
            </a:r>
          </a:p>
        </p:txBody>
      </p:sp>
      <p:graphicFrame>
        <p:nvGraphicFramePr>
          <p:cNvPr id="31748" name="Group 4"/>
          <p:cNvGraphicFramePr>
            <a:graphicFrameLocks noGrp="1"/>
          </p:cNvGraphicFramePr>
          <p:nvPr/>
        </p:nvGraphicFramePr>
        <p:xfrm>
          <a:off x="228600" y="1600200"/>
          <a:ext cx="8610600" cy="4678363"/>
        </p:xfrm>
        <a:graphic>
          <a:graphicData uri="http://schemas.openxmlformats.org/drawingml/2006/table">
            <a:tbl>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12190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rgbClr val="0000FF"/>
                          </a:solidFill>
                          <a:effectLst/>
                          <a:latin typeface="Times New Roman" pitchFamily="18" charset="0"/>
                        </a:rPr>
                        <a:t>Cơ</a:t>
                      </a:r>
                      <a:r>
                        <a:rPr kumimoji="0" lang="en-US" sz="2400" b="0" i="0" u="none" strike="noStrike" cap="none" normalizeH="0" baseline="0" dirty="0">
                          <a:ln>
                            <a:noFill/>
                          </a:ln>
                          <a:solidFill>
                            <a:srgbClr val="0000FF"/>
                          </a:solidFill>
                          <a:effectLst/>
                          <a:latin typeface="Times New Roman" pitchFamily="18" charset="0"/>
                        </a:rPr>
                        <a:t> </a:t>
                      </a:r>
                      <a:r>
                        <a:rPr kumimoji="0" lang="en-US" sz="2400" b="0" i="0" u="none" strike="noStrike" cap="none" normalizeH="0" baseline="0" dirty="0" err="1">
                          <a:ln>
                            <a:noFill/>
                          </a:ln>
                          <a:solidFill>
                            <a:srgbClr val="0000FF"/>
                          </a:solidFill>
                          <a:effectLst/>
                          <a:latin typeface="Times New Roman" pitchFamily="18" charset="0"/>
                        </a:rPr>
                        <a:t>quan</a:t>
                      </a:r>
                      <a:r>
                        <a:rPr kumimoji="0" lang="en-US" sz="2400" b="0" i="0" u="none" strike="noStrike" cap="none" normalizeH="0" baseline="0" dirty="0">
                          <a:ln>
                            <a:noFill/>
                          </a:ln>
                          <a:solidFill>
                            <a:srgbClr val="0000FF"/>
                          </a:solidFill>
                          <a:effectLst/>
                          <a:latin typeface="Times New Roman" pitchFamily="18" charset="0"/>
                        </a:rPr>
                        <a:t> </a:t>
                      </a:r>
                      <a:r>
                        <a:rPr kumimoji="0" lang="en-US" sz="2400" b="0" i="0" u="none" strike="noStrike" cap="none" normalizeH="0" baseline="0" dirty="0" err="1">
                          <a:ln>
                            <a:noFill/>
                          </a:ln>
                          <a:solidFill>
                            <a:srgbClr val="0000FF"/>
                          </a:solidFill>
                          <a:effectLst/>
                          <a:latin typeface="Times New Roman" pitchFamily="18" charset="0"/>
                        </a:rPr>
                        <a:t>nhà</a:t>
                      </a:r>
                      <a:r>
                        <a:rPr kumimoji="0" lang="en-US" sz="2400" b="0" i="0" u="none" strike="noStrike" cap="none" normalizeH="0" baseline="0" dirty="0">
                          <a:ln>
                            <a:noFill/>
                          </a:ln>
                          <a:solidFill>
                            <a:srgbClr val="0000FF"/>
                          </a:solidFill>
                          <a:effectLst/>
                          <a:latin typeface="Times New Roman" pitchFamily="18" charset="0"/>
                        </a:rPr>
                        <a:t> </a:t>
                      </a:r>
                      <a:r>
                        <a:rPr kumimoji="0" lang="en-US" sz="2400" b="0" i="0" u="none" strike="noStrike" cap="none" normalizeH="0" baseline="0" dirty="0" err="1">
                          <a:ln>
                            <a:noFill/>
                          </a:ln>
                          <a:solidFill>
                            <a:srgbClr val="0000FF"/>
                          </a:solidFill>
                          <a:effectLst/>
                          <a:latin typeface="Times New Roman" pitchFamily="18" charset="0"/>
                        </a:rPr>
                        <a:t>nước</a:t>
                      </a:r>
                      <a:endParaRPr kumimoji="0" lang="en-US" sz="2400" b="0" i="0" u="none" strike="noStrike" cap="none" normalizeH="0" baseline="0" dirty="0">
                        <a:ln>
                          <a:noFill/>
                        </a:ln>
                        <a:solidFill>
                          <a:srgbClr val="0000FF"/>
                        </a:solidFill>
                        <a:effectLst/>
                        <a:latin typeface="Times New Roman"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Cơ quan nhà nước do dân trực tiếp bầu ra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Cơ quan nhà nước do cơ quan đại diện của dân bầu ra</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Quốc Hội</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3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Chính phủ</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29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Viện kiểm sát nhân dân tối cao</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9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Hội đồng nhân dân các cấp</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29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Times New Roman" pitchFamily="18" charset="0"/>
                        </a:rPr>
                        <a:t>Tòa án nhân dân tối cao</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rgbClr val="0000FF"/>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778" name="AutoShape 34"/>
          <p:cNvSpPr>
            <a:spLocks noChangeArrowheads="1"/>
          </p:cNvSpPr>
          <p:nvPr/>
        </p:nvSpPr>
        <p:spPr bwMode="auto">
          <a:xfrm>
            <a:off x="3962400" y="2971800"/>
            <a:ext cx="685800" cy="1524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779" name="AutoShape 35"/>
          <p:cNvSpPr>
            <a:spLocks noChangeArrowheads="1"/>
          </p:cNvSpPr>
          <p:nvPr/>
        </p:nvSpPr>
        <p:spPr bwMode="auto">
          <a:xfrm>
            <a:off x="7315200" y="3429000"/>
            <a:ext cx="685800" cy="2286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780" name="AutoShape 36"/>
          <p:cNvSpPr>
            <a:spLocks noChangeArrowheads="1"/>
          </p:cNvSpPr>
          <p:nvPr/>
        </p:nvSpPr>
        <p:spPr bwMode="auto">
          <a:xfrm>
            <a:off x="7162800" y="4191000"/>
            <a:ext cx="914400" cy="2286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781" name="AutoShape 37"/>
          <p:cNvSpPr>
            <a:spLocks noChangeArrowheads="1"/>
          </p:cNvSpPr>
          <p:nvPr/>
        </p:nvSpPr>
        <p:spPr bwMode="auto">
          <a:xfrm>
            <a:off x="4343400" y="4876800"/>
            <a:ext cx="533400" cy="381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782" name="AutoShape 38"/>
          <p:cNvSpPr>
            <a:spLocks noChangeArrowheads="1"/>
          </p:cNvSpPr>
          <p:nvPr/>
        </p:nvSpPr>
        <p:spPr bwMode="auto">
          <a:xfrm>
            <a:off x="7162800" y="5562600"/>
            <a:ext cx="838200" cy="3048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783" name="AutoShape 39"/>
          <p:cNvSpPr>
            <a:spLocks noChangeArrowheads="1"/>
          </p:cNvSpPr>
          <p:nvPr/>
        </p:nvSpPr>
        <p:spPr bwMode="auto">
          <a:xfrm>
            <a:off x="3352800" y="990600"/>
            <a:ext cx="533400" cy="4572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ox(in)">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778"/>
                                        </p:tgtEl>
                                        <p:attrNameLst>
                                          <p:attrName>style.visibility</p:attrName>
                                        </p:attrNameLst>
                                      </p:cBhvr>
                                      <p:to>
                                        <p:strVal val="visible"/>
                                      </p:to>
                                    </p:set>
                                    <p:animEffect transition="in" filter="blinds(horizontal)">
                                      <p:cBhvr>
                                        <p:cTn id="12" dur="500"/>
                                        <p:tgtEl>
                                          <p:spTgt spid="317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1779"/>
                                        </p:tgtEl>
                                        <p:attrNameLst>
                                          <p:attrName>style.visibility</p:attrName>
                                        </p:attrNameLst>
                                      </p:cBhvr>
                                      <p:to>
                                        <p:strVal val="visible"/>
                                      </p:to>
                                    </p:set>
                                    <p:animEffect transition="in" filter="checkerboard(across)">
                                      <p:cBhvr>
                                        <p:cTn id="17" dur="500"/>
                                        <p:tgtEl>
                                          <p:spTgt spid="317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780"/>
                                        </p:tgtEl>
                                        <p:attrNameLst>
                                          <p:attrName>style.visibility</p:attrName>
                                        </p:attrNameLst>
                                      </p:cBhvr>
                                      <p:to>
                                        <p:strVal val="visible"/>
                                      </p:to>
                                    </p:set>
                                    <p:animEffect transition="in" filter="blinds(horizontal)">
                                      <p:cBhvr>
                                        <p:cTn id="22" dur="500"/>
                                        <p:tgtEl>
                                          <p:spTgt spid="317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1781"/>
                                        </p:tgtEl>
                                        <p:attrNameLst>
                                          <p:attrName>style.visibility</p:attrName>
                                        </p:attrNameLst>
                                      </p:cBhvr>
                                      <p:to>
                                        <p:strVal val="visible"/>
                                      </p:to>
                                    </p:set>
                                    <p:animEffect transition="in" filter="checkerboard(across)">
                                      <p:cBhvr>
                                        <p:cTn id="27" dur="500"/>
                                        <p:tgtEl>
                                          <p:spTgt spid="317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1782"/>
                                        </p:tgtEl>
                                        <p:attrNameLst>
                                          <p:attrName>style.visibility</p:attrName>
                                        </p:attrNameLst>
                                      </p:cBhvr>
                                      <p:to>
                                        <p:strVal val="visible"/>
                                      </p:to>
                                    </p:set>
                                    <p:anim calcmode="lin" valueType="num">
                                      <p:cBhvr additive="base">
                                        <p:cTn id="32" dur="500" fill="hold"/>
                                        <p:tgtEl>
                                          <p:spTgt spid="31782"/>
                                        </p:tgtEl>
                                        <p:attrNameLst>
                                          <p:attrName>ppt_x</p:attrName>
                                        </p:attrNameLst>
                                      </p:cBhvr>
                                      <p:tavLst>
                                        <p:tav tm="0">
                                          <p:val>
                                            <p:strVal val="#ppt_x"/>
                                          </p:val>
                                        </p:tav>
                                        <p:tav tm="100000">
                                          <p:val>
                                            <p:strVal val="#ppt_x"/>
                                          </p:val>
                                        </p:tav>
                                      </p:tavLst>
                                    </p:anim>
                                    <p:anim calcmode="lin" valueType="num">
                                      <p:cBhvr additive="base">
                                        <p:cTn id="33" dur="500" fill="hold"/>
                                        <p:tgtEl>
                                          <p:spTgt spid="317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13315"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7A0B1457-3646-4D2F-B6A7-01184ECAF461}" type="slidenum">
              <a:rPr lang="en-US" sz="1400" smtClean="0">
                <a:solidFill>
                  <a:srgbClr val="0000FF"/>
                </a:solidFill>
              </a:rPr>
              <a:pPr eaLnBrk="1" hangingPunct="1"/>
              <a:t>11</a:t>
            </a:fld>
            <a:endParaRPr lang="en-US" sz="1400">
              <a:solidFill>
                <a:srgbClr val="0000FF"/>
              </a:solidFill>
            </a:endParaRPr>
          </a:p>
        </p:txBody>
      </p:sp>
      <p:sp>
        <p:nvSpPr>
          <p:cNvPr id="13316" name="Rectangle 2"/>
          <p:cNvSpPr>
            <a:spLocks noGrp="1" noChangeArrowheads="1"/>
          </p:cNvSpPr>
          <p:nvPr>
            <p:ph type="title"/>
          </p:nvPr>
        </p:nvSpPr>
        <p:spPr/>
        <p:txBody>
          <a:bodyPr/>
          <a:lstStyle/>
          <a:p>
            <a:pPr eaLnBrk="1" hangingPunct="1"/>
            <a:r>
              <a:rPr lang="en-US"/>
              <a:t>Luyện tập, củng cố </a:t>
            </a:r>
          </a:p>
        </p:txBody>
      </p:sp>
      <p:sp>
        <p:nvSpPr>
          <p:cNvPr id="32771" name="Rectangle 3"/>
          <p:cNvSpPr>
            <a:spLocks noGrp="1" noChangeArrowheads="1"/>
          </p:cNvSpPr>
          <p:nvPr>
            <p:ph type="body" idx="1"/>
          </p:nvPr>
        </p:nvSpPr>
        <p:spPr/>
        <p:txBody>
          <a:bodyPr/>
          <a:lstStyle/>
          <a:p>
            <a:pPr marL="457200" indent="-457200" eaLnBrk="1" hangingPunct="1">
              <a:lnSpc>
                <a:spcPct val="90000"/>
              </a:lnSpc>
              <a:buFontTx/>
              <a:buNone/>
            </a:pPr>
            <a:r>
              <a:rPr lang="en-US" b="1" i="1"/>
              <a:t>Câu 3: Các hoạt động sau, hoạt động nào thể hiện dân chủ trực tiếp, hoạt động nào thể hiện dân chủ gián tiếp</a:t>
            </a:r>
            <a:r>
              <a:rPr lang="en-US" i="1"/>
              <a:t>.</a:t>
            </a:r>
            <a:endParaRPr lang="en-US"/>
          </a:p>
          <a:p>
            <a:pPr marL="457200" indent="-457200" eaLnBrk="1" hangingPunct="1">
              <a:lnSpc>
                <a:spcPct val="90000"/>
              </a:lnSpc>
              <a:buFontTx/>
              <a:buAutoNum type="alphaUcPeriod"/>
            </a:pPr>
            <a:r>
              <a:rPr lang="en-US"/>
              <a:t>Nhân dân phường 3 ( quận 11- tp.Hồ Chí Minh ) họp bàn về xây dựng nhà văn hóa phường.</a:t>
            </a:r>
          </a:p>
          <a:p>
            <a:pPr marL="457200" indent="-457200" eaLnBrk="1" hangingPunct="1">
              <a:lnSpc>
                <a:spcPct val="90000"/>
              </a:lnSpc>
              <a:buFontTx/>
              <a:buAutoNum type="alphaUcPeriod"/>
            </a:pPr>
            <a:r>
              <a:rPr lang="en-US"/>
              <a:t>Quốc hội họp bầu viện kiểm sát tối cao và tòa án nhân dân tối cao.</a:t>
            </a:r>
          </a:p>
          <a:p>
            <a:pPr marL="457200" indent="-457200" eaLnBrk="1" hangingPunct="1">
              <a:lnSpc>
                <a:spcPct val="90000"/>
              </a:lnSpc>
              <a:buFontTx/>
              <a:buAutoNum type="alphaUcPeriod"/>
            </a:pPr>
            <a:r>
              <a:rPr lang="en-US"/>
              <a:t>Nhân dân xã Đoàn Kết (huyện: Thanh Miện – tỉnh: Hải Dương) bỏ phiếu bầu đại biểu quốc hội khóa XII.</a:t>
            </a:r>
          </a:p>
          <a:p>
            <a:pPr marL="457200" indent="-457200" eaLnBrk="1" hangingPunct="1">
              <a:lnSpc>
                <a:spcPct val="90000"/>
              </a:lnSpc>
              <a:buFontTx/>
              <a:buAutoNum type="alphaUcPeriod"/>
            </a:pPr>
            <a:r>
              <a:rPr lang="en-US"/>
              <a:t>Nhân dân thôn Từ Xá ( xã: Đoàn Kết - huyện: Thanh Miện – tỉnh: Hải Dương ) Cùng họp bầu trưởng thôn.</a:t>
            </a:r>
            <a:endParaRPr lang="en-US" i="1" u="sng"/>
          </a:p>
          <a:p>
            <a:pPr marL="457200" indent="-457200" eaLnBrk="1" hangingPunct="1">
              <a:lnSpc>
                <a:spcPct val="90000"/>
              </a:lnSpc>
              <a:buFontTx/>
              <a:buNone/>
            </a:pPr>
            <a:r>
              <a:rPr lang="en-US" i="1"/>
              <a:t>		Đáp án</a:t>
            </a:r>
            <a:r>
              <a:rPr lang="en-US"/>
              <a:t>: A, D là dân chủ trực tiếp</a:t>
            </a:r>
          </a:p>
          <a:p>
            <a:pPr marL="457200" indent="-457200" eaLnBrk="1" hangingPunct="1">
              <a:lnSpc>
                <a:spcPct val="90000"/>
              </a:lnSpc>
              <a:buFontTx/>
              <a:buNone/>
            </a:pPr>
            <a:r>
              <a:rPr lang="en-US"/>
              <a:t>  			 B, C là dân chủ gián tiếp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heckerboard(across)">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checkerboard(across)">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checkerboard(across)">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checkerboard(across)">
                                      <p:cBhvr>
                                        <p:cTn id="27" dur="500"/>
                                        <p:tgtEl>
                                          <p:spTgt spid="327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checkerboard(across)">
                                      <p:cBhvr>
                                        <p:cTn id="32" dur="500"/>
                                        <p:tgtEl>
                                          <p:spTgt spid="327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checkerboard(across)">
                                      <p:cBhvr>
                                        <p:cTn id="37"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14339"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99DD1172-381F-4DFC-95BC-29D260A486DD}" type="slidenum">
              <a:rPr lang="en-US" sz="1400" smtClean="0">
                <a:solidFill>
                  <a:srgbClr val="0000FF"/>
                </a:solidFill>
              </a:rPr>
              <a:pPr eaLnBrk="1" hangingPunct="1"/>
              <a:t>12</a:t>
            </a:fld>
            <a:endParaRPr lang="en-US" sz="1400">
              <a:solidFill>
                <a:srgbClr val="0000FF"/>
              </a:solidFill>
            </a:endParaRPr>
          </a:p>
        </p:txBody>
      </p:sp>
      <p:sp>
        <p:nvSpPr>
          <p:cNvPr id="14340" name="Rectangle 2"/>
          <p:cNvSpPr>
            <a:spLocks noGrp="1" noChangeArrowheads="1"/>
          </p:cNvSpPr>
          <p:nvPr>
            <p:ph type="title"/>
          </p:nvPr>
        </p:nvSpPr>
        <p:spPr/>
        <p:txBody>
          <a:bodyPr/>
          <a:lstStyle/>
          <a:p>
            <a:pPr eaLnBrk="1" hangingPunct="1"/>
            <a:r>
              <a:rPr lang="en-US"/>
              <a:t>Luyện tập, củng cố </a:t>
            </a:r>
          </a:p>
        </p:txBody>
      </p:sp>
      <p:sp>
        <p:nvSpPr>
          <p:cNvPr id="33795" name="Rectangle 3"/>
          <p:cNvSpPr>
            <a:spLocks noGrp="1" noChangeArrowheads="1"/>
          </p:cNvSpPr>
          <p:nvPr>
            <p:ph type="body" idx="1"/>
          </p:nvPr>
        </p:nvSpPr>
        <p:spPr/>
        <p:txBody>
          <a:bodyPr/>
          <a:lstStyle/>
          <a:p>
            <a:pPr eaLnBrk="1" hangingPunct="1">
              <a:buFontTx/>
              <a:buNone/>
            </a:pPr>
            <a:r>
              <a:rPr lang="en-US" b="1" i="1"/>
              <a:t>Câu 4: Hãy điền cụm từ vào chỗ trống trong đoạn sau sao cho phù hợp</a:t>
            </a:r>
            <a:endParaRPr lang="en-US"/>
          </a:p>
          <a:p>
            <a:pPr eaLnBrk="1" hangingPunct="1">
              <a:buFontTx/>
              <a:buNone/>
            </a:pPr>
            <a:r>
              <a:rPr lang="en-US"/>
              <a:t>Dân chủ là…( 1 )……………thuộc về nhân dân, là</a:t>
            </a:r>
          </a:p>
          <a:p>
            <a:pPr eaLnBrk="1" hangingPunct="1">
              <a:buFontTx/>
              <a:buNone/>
            </a:pPr>
            <a:r>
              <a:rPr lang="en-US"/>
              <a:t>( 2 )………… của nhân dân trong các lĩnh vực đời sống xã hội của đất nước; dân chủ là một hình thức nhà nước gắn với</a:t>
            </a:r>
          </a:p>
          <a:p>
            <a:pPr eaLnBrk="1" hangingPunct="1">
              <a:buFontTx/>
              <a:buNone/>
            </a:pPr>
            <a:r>
              <a:rPr lang="en-US"/>
              <a:t>( 3)………………, do đó dân chủ luôn mang bản chất giai cấp.</a:t>
            </a:r>
          </a:p>
          <a:p>
            <a:pPr eaLnBrk="1" hangingPunct="1">
              <a:buFontTx/>
              <a:buNone/>
            </a:pPr>
            <a:r>
              <a:rPr lang="en-US"/>
              <a:t>  Đáp án:   ( 1 ): quyền lực</a:t>
            </a:r>
          </a:p>
          <a:p>
            <a:pPr eaLnBrk="1" hangingPunct="1">
              <a:buFontTx/>
              <a:buNone/>
            </a:pPr>
            <a:r>
              <a:rPr lang="en-US"/>
              <a:t>                 ( 2 ): quyền làm chủ</a:t>
            </a:r>
          </a:p>
          <a:p>
            <a:pPr eaLnBrk="1" hangingPunct="1">
              <a:buFontTx/>
              <a:buNone/>
            </a:pPr>
            <a:r>
              <a:rPr lang="en-US"/>
              <a:t>                 ( 3 ): giai cấp thống trị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checkerboard(across)">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checkerboard(across)">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checkerboard(across)">
                                      <p:cBhvr>
                                        <p:cTn id="17" dur="5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checkerboard(across)">
                                      <p:cBhvr>
                                        <p:cTn id="22" dur="500"/>
                                        <p:tgtEl>
                                          <p:spTgt spid="337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checkerboard(across)">
                                      <p:cBhvr>
                                        <p:cTn id="27" dur="500"/>
                                        <p:tgtEl>
                                          <p:spTgt spid="337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checkerboard(across)">
                                      <p:cBhvr>
                                        <p:cTn id="32" dur="500"/>
                                        <p:tgtEl>
                                          <p:spTgt spid="337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3795">
                                            <p:txEl>
                                              <p:pRg st="6" end="6"/>
                                            </p:txEl>
                                          </p:spTgt>
                                        </p:tgtEl>
                                        <p:attrNameLst>
                                          <p:attrName>style.visibility</p:attrName>
                                        </p:attrNameLst>
                                      </p:cBhvr>
                                      <p:to>
                                        <p:strVal val="visible"/>
                                      </p:to>
                                    </p:set>
                                    <p:animEffect transition="in" filter="checkerboard(across)">
                                      <p:cBhvr>
                                        <p:cTn id="37"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971800" y="6248400"/>
            <a:ext cx="2895600" cy="476250"/>
          </a:xfrm>
        </p:spPr>
        <p:txBody>
          <a:bodyPr/>
          <a:lstStyle/>
          <a:p>
            <a:pPr>
              <a:defRPr/>
            </a:pPr>
            <a:endParaRPr lang="en-US" dirty="0"/>
          </a:p>
        </p:txBody>
      </p:sp>
      <p:sp>
        <p:nvSpPr>
          <p:cNvPr id="15363"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22F95807-4A22-44E7-97B7-5B98D15A4F67}" type="slidenum">
              <a:rPr lang="en-US" sz="1400" smtClean="0">
                <a:solidFill>
                  <a:srgbClr val="0000FF"/>
                </a:solidFill>
              </a:rPr>
              <a:pPr eaLnBrk="1" hangingPunct="1"/>
              <a:t>13</a:t>
            </a:fld>
            <a:endParaRPr lang="en-US" sz="1400">
              <a:solidFill>
                <a:srgbClr val="0000FF"/>
              </a:solidFill>
            </a:endParaRPr>
          </a:p>
        </p:txBody>
      </p:sp>
      <p:sp>
        <p:nvSpPr>
          <p:cNvPr id="15364" name="Rectangle 2"/>
          <p:cNvSpPr>
            <a:spLocks noGrp="1" noChangeArrowheads="1"/>
          </p:cNvSpPr>
          <p:nvPr>
            <p:ph type="title"/>
          </p:nvPr>
        </p:nvSpPr>
        <p:spPr/>
        <p:txBody>
          <a:bodyPr/>
          <a:lstStyle/>
          <a:p>
            <a:pPr eaLnBrk="1" hangingPunct="1"/>
            <a:r>
              <a:rPr lang="en-US"/>
              <a:t>Luyện tập, củng cố </a:t>
            </a:r>
          </a:p>
        </p:txBody>
      </p:sp>
      <p:sp>
        <p:nvSpPr>
          <p:cNvPr id="34819" name="Rectangle 3"/>
          <p:cNvSpPr>
            <a:spLocks noGrp="1" noChangeArrowheads="1"/>
          </p:cNvSpPr>
          <p:nvPr>
            <p:ph type="body" idx="1"/>
          </p:nvPr>
        </p:nvSpPr>
        <p:spPr/>
        <p:txBody>
          <a:bodyPr/>
          <a:lstStyle/>
          <a:p>
            <a:pPr eaLnBrk="1" hangingPunct="1">
              <a:buFontTx/>
              <a:buNone/>
              <a:defRPr/>
            </a:pPr>
            <a:r>
              <a:rPr lang="en-US" b="1" dirty="0" err="1"/>
              <a:t>Câu</a:t>
            </a:r>
            <a:r>
              <a:rPr lang="en-US" b="1" dirty="0"/>
              <a:t> 5: </a:t>
            </a:r>
            <a:r>
              <a:rPr lang="en-US" b="1" dirty="0" err="1"/>
              <a:t>Hành</a:t>
            </a:r>
            <a:r>
              <a:rPr lang="en-US" b="1" dirty="0"/>
              <a:t> vi </a:t>
            </a:r>
            <a:r>
              <a:rPr lang="en-US" b="1" dirty="0" err="1"/>
              <a:t>nào</a:t>
            </a:r>
            <a:r>
              <a:rPr lang="en-US" b="1" dirty="0"/>
              <a:t> </a:t>
            </a:r>
            <a:r>
              <a:rPr lang="en-US" b="1" dirty="0" err="1"/>
              <a:t>dưới</a:t>
            </a:r>
            <a:r>
              <a:rPr lang="en-US" b="1" dirty="0"/>
              <a:t> </a:t>
            </a:r>
            <a:r>
              <a:rPr lang="en-US" b="1" dirty="0" err="1"/>
              <a:t>đây</a:t>
            </a:r>
            <a:r>
              <a:rPr lang="en-US" b="1" dirty="0"/>
              <a:t> </a:t>
            </a:r>
            <a:r>
              <a:rPr lang="en-US" b="1" dirty="0" err="1"/>
              <a:t>không</a:t>
            </a:r>
            <a:r>
              <a:rPr lang="en-US" b="1" dirty="0"/>
              <a:t> </a:t>
            </a:r>
            <a:r>
              <a:rPr lang="en-US" b="1" dirty="0" err="1"/>
              <a:t>phải</a:t>
            </a:r>
            <a:r>
              <a:rPr lang="en-US" b="1" dirty="0"/>
              <a:t> </a:t>
            </a:r>
            <a:r>
              <a:rPr lang="en-US" b="1" dirty="0" err="1"/>
              <a:t>là</a:t>
            </a:r>
            <a:r>
              <a:rPr lang="en-US" b="1" dirty="0"/>
              <a:t> </a:t>
            </a:r>
            <a:r>
              <a:rPr lang="en-US" b="1" dirty="0" err="1"/>
              <a:t>hình</a:t>
            </a:r>
            <a:r>
              <a:rPr lang="en-US" b="1" dirty="0"/>
              <a:t> </a:t>
            </a:r>
            <a:r>
              <a:rPr lang="en-US" b="1" dirty="0" err="1"/>
              <a:t>thức</a:t>
            </a:r>
            <a:r>
              <a:rPr lang="en-US" b="1" dirty="0"/>
              <a:t> </a:t>
            </a:r>
            <a:r>
              <a:rPr lang="en-US" b="1" dirty="0" err="1"/>
              <a:t>dân</a:t>
            </a:r>
            <a:r>
              <a:rPr lang="en-US" b="1" dirty="0"/>
              <a:t> </a:t>
            </a:r>
            <a:r>
              <a:rPr lang="en-US" b="1" dirty="0" err="1"/>
              <a:t>chủ</a:t>
            </a:r>
            <a:r>
              <a:rPr lang="en-US" b="1" dirty="0"/>
              <a:t> </a:t>
            </a:r>
            <a:r>
              <a:rPr lang="en-US" b="1" dirty="0" err="1"/>
              <a:t>trực</a:t>
            </a:r>
            <a:r>
              <a:rPr lang="en-US" b="1" dirty="0"/>
              <a:t> </a:t>
            </a:r>
            <a:r>
              <a:rPr lang="en-US" b="1" dirty="0" err="1"/>
              <a:t>tiếp</a:t>
            </a:r>
            <a:r>
              <a:rPr lang="en-US" b="1" dirty="0"/>
              <a:t>?</a:t>
            </a:r>
          </a:p>
          <a:p>
            <a:pPr marL="457200" indent="-457200" eaLnBrk="1" hangingPunct="1">
              <a:buFontTx/>
              <a:buAutoNum type="alphaUcPeriod"/>
              <a:defRPr/>
            </a:pPr>
            <a:r>
              <a:rPr lang="en-US" b="1" dirty="0" err="1"/>
              <a:t>Ứng</a:t>
            </a:r>
            <a:r>
              <a:rPr lang="en-US" b="1" dirty="0"/>
              <a:t> </a:t>
            </a:r>
            <a:r>
              <a:rPr lang="en-US" b="1" dirty="0" err="1"/>
              <a:t>cử</a:t>
            </a:r>
            <a:r>
              <a:rPr lang="en-US" b="1" dirty="0"/>
              <a:t> </a:t>
            </a:r>
            <a:r>
              <a:rPr lang="en-US" b="1" dirty="0" err="1"/>
              <a:t>đại</a:t>
            </a:r>
            <a:r>
              <a:rPr lang="en-US" b="1" dirty="0"/>
              <a:t> </a:t>
            </a:r>
            <a:r>
              <a:rPr lang="en-US" b="1" dirty="0" err="1"/>
              <a:t>biểu</a:t>
            </a:r>
            <a:r>
              <a:rPr lang="en-US" b="1" dirty="0"/>
              <a:t> </a:t>
            </a:r>
            <a:r>
              <a:rPr lang="en-US" b="1" dirty="0" err="1"/>
              <a:t>Hội</a:t>
            </a:r>
            <a:r>
              <a:rPr lang="en-US" b="1" dirty="0"/>
              <a:t> </a:t>
            </a:r>
            <a:r>
              <a:rPr lang="en-US" b="1" dirty="0" err="1"/>
              <a:t>đồng</a:t>
            </a:r>
            <a:r>
              <a:rPr lang="en-US" b="1" dirty="0"/>
              <a:t> </a:t>
            </a:r>
            <a:r>
              <a:rPr lang="en-US" b="1" dirty="0" err="1"/>
              <a:t>nhân</a:t>
            </a:r>
            <a:r>
              <a:rPr lang="en-US" b="1" dirty="0"/>
              <a:t> </a:t>
            </a:r>
            <a:r>
              <a:rPr lang="en-US" b="1" dirty="0" err="1"/>
              <a:t>dân</a:t>
            </a:r>
            <a:r>
              <a:rPr lang="en-US" b="1" dirty="0"/>
              <a:t> </a:t>
            </a:r>
            <a:r>
              <a:rPr lang="en-US" b="1" dirty="0" err="1"/>
              <a:t>phường</a:t>
            </a:r>
            <a:r>
              <a:rPr lang="en-US" b="1" dirty="0"/>
              <a:t>.</a:t>
            </a:r>
          </a:p>
          <a:p>
            <a:pPr marL="457200" indent="-457200" eaLnBrk="1" hangingPunct="1">
              <a:buFontTx/>
              <a:buAutoNum type="alphaUcPeriod"/>
              <a:defRPr/>
            </a:pPr>
            <a:r>
              <a:rPr lang="en-US" b="1" dirty="0" err="1"/>
              <a:t>Nhân</a:t>
            </a:r>
            <a:r>
              <a:rPr lang="en-US" b="1" dirty="0"/>
              <a:t> </a:t>
            </a:r>
            <a:r>
              <a:rPr lang="en-US" b="1" dirty="0" err="1"/>
              <a:t>dân</a:t>
            </a:r>
            <a:r>
              <a:rPr lang="en-US" b="1" dirty="0"/>
              <a:t> </a:t>
            </a:r>
            <a:r>
              <a:rPr lang="en-US" b="1" dirty="0" err="1"/>
              <a:t>tham</a:t>
            </a:r>
            <a:r>
              <a:rPr lang="en-US" b="1" dirty="0"/>
              <a:t> </a:t>
            </a:r>
            <a:r>
              <a:rPr lang="en-US" b="1" dirty="0" err="1"/>
              <a:t>gia</a:t>
            </a:r>
            <a:r>
              <a:rPr lang="en-US" b="1" dirty="0"/>
              <a:t> </a:t>
            </a:r>
            <a:r>
              <a:rPr lang="en-US" b="1" dirty="0" err="1"/>
              <a:t>thảo</a:t>
            </a:r>
            <a:r>
              <a:rPr lang="en-US" b="1" dirty="0"/>
              <a:t> </a:t>
            </a:r>
            <a:r>
              <a:rPr lang="en-US" b="1" dirty="0" err="1"/>
              <a:t>luận</a:t>
            </a:r>
            <a:r>
              <a:rPr lang="en-US" b="1" dirty="0"/>
              <a:t>, </a:t>
            </a:r>
            <a:r>
              <a:rPr lang="en-US" b="1" dirty="0" err="1"/>
              <a:t>góp</a:t>
            </a:r>
            <a:r>
              <a:rPr lang="en-US" b="1" dirty="0"/>
              <a:t> ý </a:t>
            </a:r>
            <a:r>
              <a:rPr lang="en-US" b="1" dirty="0" err="1"/>
              <a:t>kiến</a:t>
            </a:r>
            <a:r>
              <a:rPr lang="en-US" b="1" dirty="0"/>
              <a:t> </a:t>
            </a:r>
            <a:r>
              <a:rPr lang="en-US" b="1" dirty="0" err="1"/>
              <a:t>sửa</a:t>
            </a:r>
            <a:r>
              <a:rPr lang="en-US" b="1" dirty="0"/>
              <a:t> </a:t>
            </a:r>
            <a:r>
              <a:rPr lang="en-US" b="1" dirty="0" err="1"/>
              <a:t>đổi</a:t>
            </a:r>
            <a:r>
              <a:rPr lang="en-US" b="1" dirty="0"/>
              <a:t> </a:t>
            </a:r>
            <a:r>
              <a:rPr lang="en-US" b="1" dirty="0" err="1"/>
              <a:t>Hiến</a:t>
            </a:r>
            <a:r>
              <a:rPr lang="en-US" b="1" dirty="0"/>
              <a:t> </a:t>
            </a:r>
            <a:r>
              <a:rPr lang="en-US" b="1" dirty="0" err="1"/>
              <a:t>pháp</a:t>
            </a:r>
            <a:r>
              <a:rPr lang="en-US" b="1" dirty="0"/>
              <a:t>.</a:t>
            </a:r>
          </a:p>
          <a:p>
            <a:pPr marL="457200" indent="-457200" eaLnBrk="1" hangingPunct="1">
              <a:buFontTx/>
              <a:buAutoNum type="alphaUcPeriod"/>
              <a:defRPr/>
            </a:pPr>
            <a:r>
              <a:rPr lang="en-US" b="1" dirty="0" err="1"/>
              <a:t>Nhân</a:t>
            </a:r>
            <a:r>
              <a:rPr lang="en-US" b="1" dirty="0"/>
              <a:t> </a:t>
            </a:r>
            <a:r>
              <a:rPr lang="en-US" b="1" dirty="0" err="1"/>
              <a:t>dân</a:t>
            </a:r>
            <a:r>
              <a:rPr lang="en-US" b="1" dirty="0"/>
              <a:t> </a:t>
            </a:r>
            <a:r>
              <a:rPr lang="en-US" b="1" dirty="0" err="1"/>
              <a:t>tham</a:t>
            </a:r>
            <a:r>
              <a:rPr lang="en-US" b="1" dirty="0"/>
              <a:t> </a:t>
            </a:r>
            <a:r>
              <a:rPr lang="en-US" b="1" dirty="0" err="1"/>
              <a:t>gia</a:t>
            </a:r>
            <a:r>
              <a:rPr lang="en-US" b="1" dirty="0"/>
              <a:t> </a:t>
            </a:r>
            <a:r>
              <a:rPr lang="en-US" b="1" dirty="0" err="1"/>
              <a:t>giám</a:t>
            </a:r>
            <a:r>
              <a:rPr lang="en-US" b="1" dirty="0"/>
              <a:t> </a:t>
            </a:r>
            <a:r>
              <a:rPr lang="en-US" b="1" dirty="0" err="1"/>
              <a:t>sát</a:t>
            </a:r>
            <a:r>
              <a:rPr lang="en-US" b="1" dirty="0"/>
              <a:t>, </a:t>
            </a:r>
            <a:r>
              <a:rPr lang="en-US" b="1" dirty="0" err="1"/>
              <a:t>kiểm</a:t>
            </a:r>
            <a:r>
              <a:rPr lang="en-US" b="1" dirty="0"/>
              <a:t> </a:t>
            </a:r>
            <a:r>
              <a:rPr lang="en-US" b="1" dirty="0" err="1"/>
              <a:t>tra</a:t>
            </a:r>
            <a:r>
              <a:rPr lang="en-US" b="1" dirty="0"/>
              <a:t> </a:t>
            </a:r>
            <a:r>
              <a:rPr lang="en-US" b="1" dirty="0" err="1"/>
              <a:t>hoạt</a:t>
            </a:r>
            <a:r>
              <a:rPr lang="en-US" b="1" dirty="0"/>
              <a:t> </a:t>
            </a:r>
            <a:r>
              <a:rPr lang="en-US" b="1" dirty="0" err="1"/>
              <a:t>động</a:t>
            </a:r>
            <a:r>
              <a:rPr lang="en-US" b="1" dirty="0"/>
              <a:t> </a:t>
            </a:r>
            <a:r>
              <a:rPr lang="en-US" b="1" dirty="0" err="1"/>
              <a:t>của</a:t>
            </a:r>
            <a:r>
              <a:rPr lang="en-US" b="1" dirty="0"/>
              <a:t> </a:t>
            </a:r>
            <a:r>
              <a:rPr lang="en-US" b="1" dirty="0" err="1"/>
              <a:t>cơ</a:t>
            </a:r>
            <a:r>
              <a:rPr lang="en-US" b="1" dirty="0"/>
              <a:t> </a:t>
            </a:r>
            <a:r>
              <a:rPr lang="en-US" b="1" dirty="0" err="1"/>
              <a:t>quan</a:t>
            </a:r>
            <a:r>
              <a:rPr lang="en-US" b="1" dirty="0"/>
              <a:t> </a:t>
            </a:r>
            <a:r>
              <a:rPr lang="en-US" b="1" dirty="0" err="1"/>
              <a:t>nhà</a:t>
            </a:r>
            <a:r>
              <a:rPr lang="en-US" b="1" dirty="0"/>
              <a:t> </a:t>
            </a:r>
            <a:r>
              <a:rPr lang="en-US" b="1" dirty="0" err="1"/>
              <a:t>nước</a:t>
            </a:r>
            <a:r>
              <a:rPr lang="en-US" b="1" dirty="0"/>
              <a:t> ở </a:t>
            </a:r>
            <a:r>
              <a:rPr lang="en-US" b="1" dirty="0" err="1"/>
              <a:t>địa</a:t>
            </a:r>
            <a:r>
              <a:rPr lang="en-US" b="1" dirty="0"/>
              <a:t> </a:t>
            </a:r>
            <a:r>
              <a:rPr lang="en-US" b="1" dirty="0" err="1"/>
              <a:t>phương</a:t>
            </a:r>
            <a:r>
              <a:rPr lang="en-US" b="1" dirty="0"/>
              <a:t>.</a:t>
            </a:r>
          </a:p>
          <a:p>
            <a:pPr marL="457200" indent="-457200" eaLnBrk="1" hangingPunct="1">
              <a:buFontTx/>
              <a:buAutoNum type="alphaUcPeriod"/>
              <a:defRPr/>
            </a:pPr>
            <a:r>
              <a:rPr lang="en-US" b="1" dirty="0" err="1"/>
              <a:t>Đại</a:t>
            </a:r>
            <a:r>
              <a:rPr lang="en-US" b="1" dirty="0"/>
              <a:t> </a:t>
            </a:r>
            <a:r>
              <a:rPr lang="en-US" b="1" dirty="0" err="1"/>
              <a:t>biêu</a:t>
            </a:r>
            <a:r>
              <a:rPr lang="en-US" b="1" dirty="0"/>
              <a:t> </a:t>
            </a:r>
            <a:r>
              <a:rPr lang="en-US" b="1" dirty="0" err="1"/>
              <a:t>Quốc</a:t>
            </a:r>
            <a:r>
              <a:rPr lang="en-US" b="1" dirty="0"/>
              <a:t> </a:t>
            </a:r>
            <a:r>
              <a:rPr lang="en-US" b="1" dirty="0" err="1"/>
              <a:t>hội</a:t>
            </a:r>
            <a:r>
              <a:rPr lang="en-US" b="1" dirty="0"/>
              <a:t> </a:t>
            </a:r>
            <a:r>
              <a:rPr lang="en-US" b="1" dirty="0" err="1"/>
              <a:t>thay</a:t>
            </a:r>
            <a:r>
              <a:rPr lang="en-US" b="1" dirty="0"/>
              <a:t> </a:t>
            </a:r>
            <a:r>
              <a:rPr lang="en-US" b="1" dirty="0" err="1"/>
              <a:t>mặt</a:t>
            </a:r>
            <a:r>
              <a:rPr lang="en-US" b="1" dirty="0"/>
              <a:t> </a:t>
            </a:r>
            <a:r>
              <a:rPr lang="en-US" b="1" dirty="0" err="1"/>
              <a:t>nhân</a:t>
            </a:r>
            <a:r>
              <a:rPr lang="en-US" b="1" dirty="0"/>
              <a:t> </a:t>
            </a:r>
            <a:r>
              <a:rPr lang="en-US" b="1" dirty="0" err="1"/>
              <a:t>dân</a:t>
            </a:r>
            <a:r>
              <a:rPr lang="en-US" b="1" dirty="0"/>
              <a:t> </a:t>
            </a:r>
            <a:r>
              <a:rPr lang="en-US" b="1" dirty="0" err="1"/>
              <a:t>tham</a:t>
            </a:r>
            <a:r>
              <a:rPr lang="en-US" b="1" dirty="0"/>
              <a:t> </a:t>
            </a:r>
            <a:r>
              <a:rPr lang="en-US" b="1" dirty="0" err="1"/>
              <a:t>gia</a:t>
            </a:r>
            <a:r>
              <a:rPr lang="en-US" b="1" dirty="0"/>
              <a:t> </a:t>
            </a:r>
            <a:r>
              <a:rPr lang="en-US" b="1" dirty="0" err="1"/>
              <a:t>xây</a:t>
            </a:r>
            <a:r>
              <a:rPr lang="en-US" b="1" dirty="0"/>
              <a:t> </a:t>
            </a:r>
            <a:r>
              <a:rPr lang="en-US" b="1" dirty="0" err="1"/>
              <a:t>dựng</a:t>
            </a:r>
            <a:r>
              <a:rPr lang="en-US" b="1" dirty="0"/>
              <a:t> </a:t>
            </a:r>
            <a:r>
              <a:rPr lang="en-US" b="1" dirty="0" err="1"/>
              <a:t>các</a:t>
            </a:r>
            <a:r>
              <a:rPr lang="en-US" b="1" dirty="0"/>
              <a:t> </a:t>
            </a:r>
            <a:r>
              <a:rPr lang="en-US" b="1" dirty="0" err="1"/>
              <a:t>đạo</a:t>
            </a:r>
            <a:r>
              <a:rPr lang="en-US" b="1" dirty="0"/>
              <a:t> </a:t>
            </a:r>
            <a:r>
              <a:rPr lang="en-US" b="1" dirty="0" err="1"/>
              <a:t>luật</a:t>
            </a:r>
            <a:r>
              <a:rPr lang="en-US" b="1" dirty="0"/>
              <a:t>.</a:t>
            </a:r>
          </a:p>
        </p:txBody>
      </p:sp>
      <p:sp>
        <p:nvSpPr>
          <p:cNvPr id="2" name="5-Point Star 1"/>
          <p:cNvSpPr/>
          <p:nvPr/>
        </p:nvSpPr>
        <p:spPr>
          <a:xfrm>
            <a:off x="2743200" y="4876800"/>
            <a:ext cx="685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ox(in)">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ox(in)">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box(in)">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box(in)">
                                      <p:cBhvr>
                                        <p:cTn id="22" dur="5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box(in)">
                                      <p:cBhvr>
                                        <p:cTn id="27" dur="500"/>
                                        <p:tgtEl>
                                          <p:spTgt spid="348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16387"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57C3AC2A-3F11-45D1-B91B-3D90AE467C99}" type="slidenum">
              <a:rPr lang="en-US" sz="1400" smtClean="0">
                <a:solidFill>
                  <a:srgbClr val="0000FF"/>
                </a:solidFill>
              </a:rPr>
              <a:pPr eaLnBrk="1" hangingPunct="1"/>
              <a:t>14</a:t>
            </a:fld>
            <a:endParaRPr lang="en-US" sz="1400">
              <a:solidFill>
                <a:srgbClr val="0000FF"/>
              </a:solidFill>
            </a:endParaRPr>
          </a:p>
        </p:txBody>
      </p:sp>
      <p:sp>
        <p:nvSpPr>
          <p:cNvPr id="16388" name="Rectangle 2"/>
          <p:cNvSpPr>
            <a:spLocks noGrp="1" noChangeArrowheads="1"/>
          </p:cNvSpPr>
          <p:nvPr>
            <p:ph type="title"/>
          </p:nvPr>
        </p:nvSpPr>
        <p:spPr/>
        <p:txBody>
          <a:bodyPr/>
          <a:lstStyle/>
          <a:p>
            <a:pPr eaLnBrk="1" hangingPunct="1"/>
            <a:r>
              <a:rPr lang="en-US"/>
              <a:t>Dặn dò </a:t>
            </a:r>
          </a:p>
        </p:txBody>
      </p:sp>
      <p:sp>
        <p:nvSpPr>
          <p:cNvPr id="35843" name="Rectangle 3"/>
          <p:cNvSpPr>
            <a:spLocks noGrp="1" noChangeArrowheads="1"/>
          </p:cNvSpPr>
          <p:nvPr>
            <p:ph type="body" idx="1"/>
          </p:nvPr>
        </p:nvSpPr>
        <p:spPr/>
        <p:txBody>
          <a:bodyPr/>
          <a:lstStyle/>
          <a:p>
            <a:pPr eaLnBrk="1" hangingPunct="1"/>
            <a:r>
              <a:rPr lang="en-US"/>
              <a:t>Các em về nhà học bài, làm các bài tập trong SGK.</a:t>
            </a:r>
          </a:p>
          <a:p>
            <a:pPr eaLnBrk="1" hangingPunct="1"/>
            <a:r>
              <a:rPr lang="en-US"/>
              <a:t>Sưu tầm các tài liệu, số liệu về dân số và việc làm ở nước ta hiện nay để chuẩn bị cho bài 11: “Chính sách dân số và giải quyết việc làm”</a:t>
            </a:r>
            <a:endParaRPr lang="en-US"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ox(in)">
                                      <p:cBhvr>
                                        <p:cTn id="7" dur="500"/>
                                        <p:tgtEl>
                                          <p:spTgt spid="3584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box(in)">
                                      <p:cBhvr>
                                        <p:cTn id="10"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17411"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074F1AA8-AAA9-439A-95B2-DB2B716D40E0}" type="slidenum">
              <a:rPr lang="en-US" sz="1400" smtClean="0">
                <a:solidFill>
                  <a:srgbClr val="0000FF"/>
                </a:solidFill>
              </a:rPr>
              <a:pPr eaLnBrk="1" hangingPunct="1"/>
              <a:t>15</a:t>
            </a:fld>
            <a:endParaRPr lang="en-US" sz="1400">
              <a:solidFill>
                <a:srgbClr val="0000FF"/>
              </a:solidFill>
            </a:endParaRPr>
          </a:p>
        </p:txBody>
      </p:sp>
      <p:sp>
        <p:nvSpPr>
          <p:cNvPr id="17412" name="Rectangle 2"/>
          <p:cNvSpPr>
            <a:spLocks noGrp="1" noChangeArrowheads="1"/>
          </p:cNvSpPr>
          <p:nvPr>
            <p:ph type="title"/>
          </p:nvPr>
        </p:nvSpPr>
        <p:spPr/>
        <p:txBody>
          <a:bodyPr/>
          <a:lstStyle/>
          <a:p>
            <a:pPr eaLnBrk="1" hangingPunct="1"/>
            <a:r>
              <a:rPr lang="en-US"/>
              <a:t>Tài liệu tham khảo</a:t>
            </a:r>
          </a:p>
        </p:txBody>
      </p:sp>
      <p:sp>
        <p:nvSpPr>
          <p:cNvPr id="17413" name="Rectangle 3"/>
          <p:cNvSpPr>
            <a:spLocks noGrp="1" noChangeArrowheads="1"/>
          </p:cNvSpPr>
          <p:nvPr>
            <p:ph type="body" idx="1"/>
          </p:nvPr>
        </p:nvSpPr>
        <p:spPr/>
        <p:txBody>
          <a:bodyPr/>
          <a:lstStyle/>
          <a:p>
            <a:pPr eaLnBrk="1" hangingPunct="1"/>
            <a:r>
              <a:rPr lang="en-US"/>
              <a:t>Sách giáo khoa Giáo dục công dân 11</a:t>
            </a:r>
          </a:p>
          <a:p>
            <a:pPr eaLnBrk="1" hangingPunct="1"/>
            <a:r>
              <a:rPr lang="en-US"/>
              <a:t>Sách giáo viên Giáo dục công dân 11</a:t>
            </a:r>
          </a:p>
          <a:p>
            <a:pPr eaLnBrk="1" hangingPunct="1"/>
            <a:r>
              <a:rPr lang="en-US"/>
              <a:t>Thông tin trên TV, đài, báo, internet.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4099"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545E51A0-811B-46CB-81A3-3BE194267B21}" type="slidenum">
              <a:rPr lang="en-US" sz="1400" smtClean="0">
                <a:solidFill>
                  <a:srgbClr val="0000FF"/>
                </a:solidFill>
              </a:rPr>
              <a:pPr eaLnBrk="1" hangingPunct="1"/>
              <a:t>2</a:t>
            </a:fld>
            <a:endParaRPr lang="en-US" sz="1400">
              <a:solidFill>
                <a:srgbClr val="0000FF"/>
              </a:solidFill>
            </a:endParaRPr>
          </a:p>
        </p:txBody>
      </p:sp>
      <p:sp>
        <p:nvSpPr>
          <p:cNvPr id="4100" name="Rectangle 2"/>
          <p:cNvSpPr>
            <a:spLocks noGrp="1" noChangeArrowheads="1"/>
          </p:cNvSpPr>
          <p:nvPr>
            <p:ph type="title"/>
          </p:nvPr>
        </p:nvSpPr>
        <p:spPr/>
        <p:txBody>
          <a:bodyPr/>
          <a:lstStyle/>
          <a:p>
            <a:pPr eaLnBrk="1" hangingPunct="1"/>
            <a:r>
              <a:rPr lang="en-US"/>
              <a:t>3. Những hình thức cơ bản của dân chủ:</a:t>
            </a:r>
          </a:p>
        </p:txBody>
      </p:sp>
      <p:sp>
        <p:nvSpPr>
          <p:cNvPr id="25603" name="Rectangle 3"/>
          <p:cNvSpPr>
            <a:spLocks noGrp="1" noChangeArrowheads="1"/>
          </p:cNvSpPr>
          <p:nvPr>
            <p:ph type="body" idx="1"/>
          </p:nvPr>
        </p:nvSpPr>
        <p:spPr/>
        <p:txBody>
          <a:bodyPr/>
          <a:lstStyle/>
          <a:p>
            <a:pPr eaLnBrk="1" hangingPunct="1">
              <a:buFontTx/>
              <a:buNone/>
            </a:pPr>
            <a:r>
              <a:rPr lang="en-US" b="1" i="1"/>
              <a:t>a. Dân chủ trực tiếp</a:t>
            </a:r>
          </a:p>
          <a:p>
            <a:pPr eaLnBrk="1" hangingPunct="1">
              <a:buFontTx/>
              <a:buNone/>
            </a:pPr>
            <a:r>
              <a:rPr lang="en-US" b="1" i="1"/>
              <a:t>b. Dân chủ gián tiếp (dân chủ đại diện)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amond(in)">
                                      <p:cBhvr>
                                        <p:cTn id="7" dur="2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diamond(in)">
                                      <p:cBhvr>
                                        <p:cTn id="12" dur="20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dirty="0"/>
          </a:p>
        </p:txBody>
      </p:sp>
      <p:sp>
        <p:nvSpPr>
          <p:cNvPr id="5123"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2EFA428F-F719-46F9-B317-9397ABEF9A7A}" type="slidenum">
              <a:rPr lang="en-US" sz="1400" smtClean="0">
                <a:solidFill>
                  <a:srgbClr val="0000FF"/>
                </a:solidFill>
              </a:rPr>
              <a:pPr eaLnBrk="1" hangingPunct="1"/>
              <a:t>3</a:t>
            </a:fld>
            <a:endParaRPr lang="en-US" sz="1400">
              <a:solidFill>
                <a:srgbClr val="0000FF"/>
              </a:solidFill>
            </a:endParaRPr>
          </a:p>
        </p:txBody>
      </p:sp>
      <p:sp>
        <p:nvSpPr>
          <p:cNvPr id="5124" name="Rectangle 2"/>
          <p:cNvSpPr>
            <a:spLocks noGrp="1" noChangeArrowheads="1"/>
          </p:cNvSpPr>
          <p:nvPr>
            <p:ph type="title"/>
          </p:nvPr>
        </p:nvSpPr>
        <p:spPr>
          <a:xfrm>
            <a:off x="457200" y="304800"/>
            <a:ext cx="8229600" cy="304800"/>
          </a:xfrm>
        </p:spPr>
        <p:txBody>
          <a:bodyPr/>
          <a:lstStyle/>
          <a:p>
            <a:pPr eaLnBrk="1" hangingPunct="1"/>
            <a:r>
              <a:rPr lang="en-US" i="1"/>
              <a:t>a. Dân chủ trực tiếp</a:t>
            </a:r>
          </a:p>
        </p:txBody>
      </p:sp>
      <p:sp>
        <p:nvSpPr>
          <p:cNvPr id="26627" name="Rectangle 3"/>
          <p:cNvSpPr>
            <a:spLocks noGrp="1" noChangeArrowheads="1"/>
          </p:cNvSpPr>
          <p:nvPr>
            <p:ph type="body" idx="1"/>
          </p:nvPr>
        </p:nvSpPr>
        <p:spPr>
          <a:xfrm>
            <a:off x="304800" y="762000"/>
            <a:ext cx="4038600" cy="6096000"/>
          </a:xfrm>
        </p:spPr>
        <p:txBody>
          <a:bodyPr/>
          <a:lstStyle/>
          <a:p>
            <a:pPr eaLnBrk="1" hangingPunct="1">
              <a:lnSpc>
                <a:spcPct val="80000"/>
              </a:lnSpc>
              <a:buFontTx/>
              <a:buNone/>
            </a:pPr>
            <a:r>
              <a:rPr lang="en-US" sz="2300">
                <a:hlinkClick r:id="rId2" action="ppaction://hlinkfile"/>
              </a:rPr>
              <a:t>Dân chủ trực tiếp </a:t>
            </a:r>
            <a:r>
              <a:rPr lang="en-US" sz="2300"/>
              <a:t>là hình thức</a:t>
            </a:r>
          </a:p>
          <a:p>
            <a:pPr eaLnBrk="1" hangingPunct="1">
              <a:lnSpc>
                <a:spcPct val="80000"/>
              </a:lnSpc>
              <a:buFontTx/>
              <a:buNone/>
            </a:pPr>
            <a:r>
              <a:rPr lang="en-US" sz="2300"/>
              <a:t>dân chủ với những quy chế,</a:t>
            </a:r>
          </a:p>
          <a:p>
            <a:pPr eaLnBrk="1" hangingPunct="1">
              <a:lnSpc>
                <a:spcPct val="80000"/>
              </a:lnSpc>
              <a:buFontTx/>
              <a:buNone/>
            </a:pPr>
            <a:r>
              <a:rPr lang="en-US" sz="2300"/>
              <a:t>thiết chế để nhân dân thảo luận,</a:t>
            </a:r>
          </a:p>
          <a:p>
            <a:pPr eaLnBrk="1" hangingPunct="1">
              <a:lnSpc>
                <a:spcPct val="80000"/>
              </a:lnSpc>
              <a:buFontTx/>
              <a:buNone/>
            </a:pPr>
            <a:r>
              <a:rPr lang="en-US" sz="2300"/>
              <a:t>biểu quyết, tham gia trực tiếp</a:t>
            </a:r>
          </a:p>
          <a:p>
            <a:pPr eaLnBrk="1" hangingPunct="1">
              <a:lnSpc>
                <a:spcPct val="80000"/>
              </a:lnSpc>
              <a:buFontTx/>
              <a:buNone/>
            </a:pPr>
            <a:r>
              <a:rPr lang="en-US" sz="2300"/>
              <a:t>quyết định công việc của cộng</a:t>
            </a:r>
          </a:p>
          <a:p>
            <a:pPr eaLnBrk="1" hangingPunct="1">
              <a:lnSpc>
                <a:spcPct val="80000"/>
              </a:lnSpc>
              <a:buFontTx/>
              <a:buNone/>
            </a:pPr>
            <a:r>
              <a:rPr lang="en-US" sz="2300"/>
              <a:t>đồng, của Nhà nước.</a:t>
            </a:r>
          </a:p>
          <a:p>
            <a:pPr eaLnBrk="1" hangingPunct="1">
              <a:lnSpc>
                <a:spcPct val="80000"/>
              </a:lnSpc>
              <a:buFontTx/>
              <a:buNone/>
            </a:pPr>
            <a:r>
              <a:rPr lang="en-US" sz="2300"/>
              <a:t> -Trưng cầu dân ý</a:t>
            </a:r>
          </a:p>
          <a:p>
            <a:pPr eaLnBrk="1" hangingPunct="1">
              <a:lnSpc>
                <a:spcPct val="80000"/>
              </a:lnSpc>
              <a:buFontTx/>
              <a:buNone/>
            </a:pPr>
            <a:r>
              <a:rPr lang="en-US" sz="2300"/>
              <a:t> - Bầu cử quốc hội và hội đồng</a:t>
            </a:r>
          </a:p>
          <a:p>
            <a:pPr eaLnBrk="1" hangingPunct="1">
              <a:lnSpc>
                <a:spcPct val="80000"/>
              </a:lnSpc>
              <a:buFontTx/>
              <a:buNone/>
            </a:pPr>
            <a:r>
              <a:rPr lang="en-US" sz="2300"/>
              <a:t>nhân dân các cấp</a:t>
            </a:r>
          </a:p>
          <a:p>
            <a:pPr eaLnBrk="1" hangingPunct="1">
              <a:lnSpc>
                <a:spcPct val="80000"/>
              </a:lnSpc>
              <a:buFontTx/>
              <a:buNone/>
            </a:pPr>
            <a:r>
              <a:rPr lang="en-US" sz="2300"/>
              <a:t> - Thực hiện sáng kiến pháp</a:t>
            </a:r>
          </a:p>
          <a:p>
            <a:pPr eaLnBrk="1" hangingPunct="1">
              <a:lnSpc>
                <a:spcPct val="80000"/>
              </a:lnSpc>
              <a:buFontTx/>
              <a:buNone/>
            </a:pPr>
            <a:r>
              <a:rPr lang="en-US" sz="2300"/>
              <a:t>Luật</a:t>
            </a:r>
          </a:p>
          <a:p>
            <a:pPr eaLnBrk="1" hangingPunct="1">
              <a:lnSpc>
                <a:spcPct val="80000"/>
              </a:lnSpc>
              <a:buFontTx/>
              <a:buNone/>
            </a:pPr>
            <a:r>
              <a:rPr lang="en-US" sz="2300"/>
              <a:t> - Làm chủ trực tiếp bằng các</a:t>
            </a:r>
          </a:p>
          <a:p>
            <a:pPr eaLnBrk="1" hangingPunct="1">
              <a:lnSpc>
                <a:spcPct val="80000"/>
              </a:lnSpc>
              <a:buFontTx/>
              <a:buNone/>
            </a:pPr>
            <a:r>
              <a:rPr lang="en-US" sz="2300"/>
              <a:t>hình thức nhân dân tự quản, xây</a:t>
            </a:r>
          </a:p>
          <a:p>
            <a:pPr eaLnBrk="1" hangingPunct="1">
              <a:lnSpc>
                <a:spcPct val="80000"/>
              </a:lnSpc>
              <a:buFontTx/>
              <a:buNone/>
            </a:pPr>
            <a:r>
              <a:rPr lang="en-US" sz="2300"/>
              <a:t>dựng và thực hiện các quy ước,</a:t>
            </a:r>
          </a:p>
          <a:p>
            <a:pPr eaLnBrk="1" hangingPunct="1">
              <a:lnSpc>
                <a:spcPct val="80000"/>
              </a:lnSpc>
              <a:buFontTx/>
              <a:buNone/>
            </a:pPr>
            <a:r>
              <a:rPr lang="en-US" sz="2300"/>
              <a:t>hương ước phù hợp với pháp</a:t>
            </a:r>
          </a:p>
          <a:p>
            <a:pPr eaLnBrk="1" hangingPunct="1">
              <a:lnSpc>
                <a:spcPct val="80000"/>
              </a:lnSpc>
              <a:buFontTx/>
              <a:buNone/>
            </a:pPr>
            <a:r>
              <a:rPr lang="en-US" sz="2300"/>
              <a:t>luật</a:t>
            </a:r>
          </a:p>
        </p:txBody>
      </p:sp>
      <p:pic>
        <p:nvPicPr>
          <p:cNvPr id="26628" name="Picture 4" descr="DC TRUC TI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838200"/>
            <a:ext cx="4419600" cy="2438400"/>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pic>
        <p:nvPicPr>
          <p:cNvPr id="26629" name="Picture 5" descr="DC GIAN TI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505200"/>
            <a:ext cx="4419600" cy="2649538"/>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heel(4)">
                                      <p:cBhvr>
                                        <p:cTn id="7" dur="2000"/>
                                        <p:tgtEl>
                                          <p:spTgt spid="26628"/>
                                        </p:tgtEl>
                                      </p:cBhvr>
                                    </p:animEffect>
                                  </p:childTnLst>
                                </p:cTn>
                              </p:par>
                              <p:par>
                                <p:cTn id="8" presetID="21" presetClass="entr" presetSubtype="4" fill="hold" nodeType="withEffect">
                                  <p:stCondLst>
                                    <p:cond delay="0"/>
                                  </p:stCondLst>
                                  <p:childTnLst>
                                    <p:set>
                                      <p:cBhvr>
                                        <p:cTn id="9" dur="1" fill="hold">
                                          <p:stCondLst>
                                            <p:cond delay="0"/>
                                          </p:stCondLst>
                                        </p:cTn>
                                        <p:tgtEl>
                                          <p:spTgt spid="26629"/>
                                        </p:tgtEl>
                                        <p:attrNameLst>
                                          <p:attrName>style.visibility</p:attrName>
                                        </p:attrNameLst>
                                      </p:cBhvr>
                                      <p:to>
                                        <p:strVal val="visible"/>
                                      </p:to>
                                    </p:set>
                                    <p:animEffect transition="in" filter="wheel(4)">
                                      <p:cBhvr>
                                        <p:cTn id="10" dur="2000"/>
                                        <p:tgtEl>
                                          <p:spTgt spid="2662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6627">
                                            <p:txEl>
                                              <p:pRg st="0" end="0"/>
                                            </p:txEl>
                                          </p:spTgt>
                                        </p:tgtEl>
                                        <p:attrNameLst>
                                          <p:attrName>style.visibility</p:attrName>
                                        </p:attrNameLst>
                                      </p:cBhvr>
                                      <p:to>
                                        <p:strVal val="visible"/>
                                      </p:to>
                                    </p:set>
                                    <p:animEffect transition="in" filter="barn(inVertical)">
                                      <p:cBhvr>
                                        <p:cTn id="15" dur="500"/>
                                        <p:tgtEl>
                                          <p:spTgt spid="26627">
                                            <p:txEl>
                                              <p:pRg st="0" end="0"/>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Effect transition="in" filter="barn(inVertical)">
                                      <p:cBhvr>
                                        <p:cTn id="18" dur="500"/>
                                        <p:tgtEl>
                                          <p:spTgt spid="26627">
                                            <p:txEl>
                                              <p:pRg st="1" end="1"/>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Effect transition="in" filter="barn(inVertical)">
                                      <p:cBhvr>
                                        <p:cTn id="21" dur="500"/>
                                        <p:tgtEl>
                                          <p:spTgt spid="26627">
                                            <p:txEl>
                                              <p:pRg st="2" end="2"/>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6627">
                                            <p:txEl>
                                              <p:pRg st="3" end="3"/>
                                            </p:txEl>
                                          </p:spTgt>
                                        </p:tgtEl>
                                        <p:attrNameLst>
                                          <p:attrName>style.visibility</p:attrName>
                                        </p:attrNameLst>
                                      </p:cBhvr>
                                      <p:to>
                                        <p:strVal val="visible"/>
                                      </p:to>
                                    </p:set>
                                    <p:animEffect transition="in" filter="barn(inVertical)">
                                      <p:cBhvr>
                                        <p:cTn id="24" dur="500"/>
                                        <p:tgtEl>
                                          <p:spTgt spid="26627">
                                            <p:txEl>
                                              <p:pRg st="3" end="3"/>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barn(inVertical)">
                                      <p:cBhvr>
                                        <p:cTn id="27" dur="500"/>
                                        <p:tgtEl>
                                          <p:spTgt spid="26627">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6627">
                                            <p:txEl>
                                              <p:pRg st="5" end="5"/>
                                            </p:txEl>
                                          </p:spTgt>
                                        </p:tgtEl>
                                        <p:attrNameLst>
                                          <p:attrName>style.visibility</p:attrName>
                                        </p:attrNameLst>
                                      </p:cBhvr>
                                      <p:to>
                                        <p:strVal val="visible"/>
                                      </p:to>
                                    </p:set>
                                    <p:animEffect transition="in" filter="barn(inVertical)">
                                      <p:cBhvr>
                                        <p:cTn id="30" dur="500"/>
                                        <p:tgtEl>
                                          <p:spTgt spid="26627">
                                            <p:txEl>
                                              <p:pRg st="5" end="5"/>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6627">
                                            <p:txEl>
                                              <p:pRg st="6" end="6"/>
                                            </p:txEl>
                                          </p:spTgt>
                                        </p:tgtEl>
                                        <p:attrNameLst>
                                          <p:attrName>style.visibility</p:attrName>
                                        </p:attrNameLst>
                                      </p:cBhvr>
                                      <p:to>
                                        <p:strVal val="visible"/>
                                      </p:to>
                                    </p:set>
                                    <p:animEffect transition="in" filter="barn(inVertical)">
                                      <p:cBhvr>
                                        <p:cTn id="33" dur="500"/>
                                        <p:tgtEl>
                                          <p:spTgt spid="26627">
                                            <p:txEl>
                                              <p:pRg st="6" end="6"/>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6627">
                                            <p:txEl>
                                              <p:pRg st="7" end="7"/>
                                            </p:txEl>
                                          </p:spTgt>
                                        </p:tgtEl>
                                        <p:attrNameLst>
                                          <p:attrName>style.visibility</p:attrName>
                                        </p:attrNameLst>
                                      </p:cBhvr>
                                      <p:to>
                                        <p:strVal val="visible"/>
                                      </p:to>
                                    </p:set>
                                    <p:animEffect transition="in" filter="barn(inVertical)">
                                      <p:cBhvr>
                                        <p:cTn id="36" dur="500"/>
                                        <p:tgtEl>
                                          <p:spTgt spid="26627">
                                            <p:txEl>
                                              <p:pRg st="7" end="7"/>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6627">
                                            <p:txEl>
                                              <p:pRg st="8" end="8"/>
                                            </p:txEl>
                                          </p:spTgt>
                                        </p:tgtEl>
                                        <p:attrNameLst>
                                          <p:attrName>style.visibility</p:attrName>
                                        </p:attrNameLst>
                                      </p:cBhvr>
                                      <p:to>
                                        <p:strVal val="visible"/>
                                      </p:to>
                                    </p:set>
                                    <p:animEffect transition="in" filter="barn(inVertical)">
                                      <p:cBhvr>
                                        <p:cTn id="39" dur="500"/>
                                        <p:tgtEl>
                                          <p:spTgt spid="26627">
                                            <p:txEl>
                                              <p:pRg st="8" end="8"/>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6627">
                                            <p:txEl>
                                              <p:pRg st="9" end="9"/>
                                            </p:txEl>
                                          </p:spTgt>
                                        </p:tgtEl>
                                        <p:attrNameLst>
                                          <p:attrName>style.visibility</p:attrName>
                                        </p:attrNameLst>
                                      </p:cBhvr>
                                      <p:to>
                                        <p:strVal val="visible"/>
                                      </p:to>
                                    </p:set>
                                    <p:animEffect transition="in" filter="barn(inVertical)">
                                      <p:cBhvr>
                                        <p:cTn id="42" dur="500"/>
                                        <p:tgtEl>
                                          <p:spTgt spid="26627">
                                            <p:txEl>
                                              <p:pRg st="9" end="9"/>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6627">
                                            <p:txEl>
                                              <p:pRg st="10" end="10"/>
                                            </p:txEl>
                                          </p:spTgt>
                                        </p:tgtEl>
                                        <p:attrNameLst>
                                          <p:attrName>style.visibility</p:attrName>
                                        </p:attrNameLst>
                                      </p:cBhvr>
                                      <p:to>
                                        <p:strVal val="visible"/>
                                      </p:to>
                                    </p:set>
                                    <p:animEffect transition="in" filter="barn(inVertical)">
                                      <p:cBhvr>
                                        <p:cTn id="45" dur="500"/>
                                        <p:tgtEl>
                                          <p:spTgt spid="26627">
                                            <p:txEl>
                                              <p:pRg st="10" end="10"/>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6627">
                                            <p:txEl>
                                              <p:pRg st="11" end="11"/>
                                            </p:txEl>
                                          </p:spTgt>
                                        </p:tgtEl>
                                        <p:attrNameLst>
                                          <p:attrName>style.visibility</p:attrName>
                                        </p:attrNameLst>
                                      </p:cBhvr>
                                      <p:to>
                                        <p:strVal val="visible"/>
                                      </p:to>
                                    </p:set>
                                    <p:animEffect transition="in" filter="barn(inVertical)">
                                      <p:cBhvr>
                                        <p:cTn id="48" dur="500"/>
                                        <p:tgtEl>
                                          <p:spTgt spid="26627">
                                            <p:txEl>
                                              <p:pRg st="11" end="11"/>
                                            </p:tx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6627">
                                            <p:txEl>
                                              <p:pRg st="12" end="12"/>
                                            </p:txEl>
                                          </p:spTgt>
                                        </p:tgtEl>
                                        <p:attrNameLst>
                                          <p:attrName>style.visibility</p:attrName>
                                        </p:attrNameLst>
                                      </p:cBhvr>
                                      <p:to>
                                        <p:strVal val="visible"/>
                                      </p:to>
                                    </p:set>
                                    <p:animEffect transition="in" filter="barn(inVertical)">
                                      <p:cBhvr>
                                        <p:cTn id="51" dur="500"/>
                                        <p:tgtEl>
                                          <p:spTgt spid="26627">
                                            <p:txEl>
                                              <p:pRg st="12" end="12"/>
                                            </p:txEl>
                                          </p:spTgt>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26627">
                                            <p:txEl>
                                              <p:pRg st="13" end="13"/>
                                            </p:txEl>
                                          </p:spTgt>
                                        </p:tgtEl>
                                        <p:attrNameLst>
                                          <p:attrName>style.visibility</p:attrName>
                                        </p:attrNameLst>
                                      </p:cBhvr>
                                      <p:to>
                                        <p:strVal val="visible"/>
                                      </p:to>
                                    </p:set>
                                    <p:animEffect transition="in" filter="barn(inVertical)">
                                      <p:cBhvr>
                                        <p:cTn id="54" dur="500"/>
                                        <p:tgtEl>
                                          <p:spTgt spid="26627">
                                            <p:txEl>
                                              <p:pRg st="13" end="13"/>
                                            </p:txEl>
                                          </p:spTgt>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6627">
                                            <p:txEl>
                                              <p:pRg st="14" end="14"/>
                                            </p:txEl>
                                          </p:spTgt>
                                        </p:tgtEl>
                                        <p:attrNameLst>
                                          <p:attrName>style.visibility</p:attrName>
                                        </p:attrNameLst>
                                      </p:cBhvr>
                                      <p:to>
                                        <p:strVal val="visible"/>
                                      </p:to>
                                    </p:set>
                                    <p:animEffect transition="in" filter="barn(inVertical)">
                                      <p:cBhvr>
                                        <p:cTn id="57" dur="500"/>
                                        <p:tgtEl>
                                          <p:spTgt spid="26627">
                                            <p:txEl>
                                              <p:pRg st="14" end="14"/>
                                            </p:txEl>
                                          </p:spTgt>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6627">
                                            <p:txEl>
                                              <p:pRg st="15" end="15"/>
                                            </p:txEl>
                                          </p:spTgt>
                                        </p:tgtEl>
                                        <p:attrNameLst>
                                          <p:attrName>style.visibility</p:attrName>
                                        </p:attrNameLst>
                                      </p:cBhvr>
                                      <p:to>
                                        <p:strVal val="visible"/>
                                      </p:to>
                                    </p:set>
                                    <p:animEffect transition="in" filter="barn(inVertical)">
                                      <p:cBhvr>
                                        <p:cTn id="60" dur="500"/>
                                        <p:tgtEl>
                                          <p:spTgt spid="2662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endParaRPr lang="en-US" dirty="0"/>
          </a:p>
        </p:txBody>
      </p:sp>
      <p:sp>
        <p:nvSpPr>
          <p:cNvPr id="6147"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BA4964C4-F542-47DF-B734-11305536C4C1}" type="slidenum">
              <a:rPr lang="en-US" sz="1400" smtClean="0">
                <a:solidFill>
                  <a:srgbClr val="0000FF"/>
                </a:solidFill>
              </a:rPr>
              <a:pPr eaLnBrk="1" hangingPunct="1"/>
              <a:t>4</a:t>
            </a:fld>
            <a:endParaRPr lang="en-US" sz="1400">
              <a:solidFill>
                <a:srgbClr val="0000FF"/>
              </a:solidFill>
            </a:endParaRPr>
          </a:p>
        </p:txBody>
      </p:sp>
      <p:sp>
        <p:nvSpPr>
          <p:cNvPr id="6148" name="Rectangle 2"/>
          <p:cNvSpPr>
            <a:spLocks noGrp="1" noChangeArrowheads="1"/>
          </p:cNvSpPr>
          <p:nvPr>
            <p:ph type="title"/>
          </p:nvPr>
        </p:nvSpPr>
        <p:spPr/>
        <p:txBody>
          <a:bodyPr/>
          <a:lstStyle/>
          <a:p>
            <a:pPr eaLnBrk="1" hangingPunct="1"/>
            <a:r>
              <a:rPr lang="en-US" i="1"/>
              <a:t>b. Dân chủ gián tiếp (dân chủ đại diện)</a:t>
            </a:r>
          </a:p>
        </p:txBody>
      </p:sp>
      <p:sp>
        <p:nvSpPr>
          <p:cNvPr id="27651" name="Rectangle 3"/>
          <p:cNvSpPr>
            <a:spLocks noGrp="1" noChangeArrowheads="1"/>
          </p:cNvSpPr>
          <p:nvPr>
            <p:ph type="body" idx="1"/>
          </p:nvPr>
        </p:nvSpPr>
        <p:spPr/>
        <p:txBody>
          <a:bodyPr/>
          <a:lstStyle/>
          <a:p>
            <a:pPr eaLnBrk="1" hangingPunct="1">
              <a:buFontTx/>
              <a:buNone/>
            </a:pPr>
            <a:r>
              <a:rPr lang="en-US"/>
              <a:t>        Dân chủ gián tiếp là hình thức dân chủ thông qua những quy chế, thiết chế để nhân dân bầu ra những người đại diện thay mặt mình quyết định các công việc chung của cộng đồng, của Nhà nước </a:t>
            </a:r>
          </a:p>
        </p:txBody>
      </p:sp>
      <p:pic>
        <p:nvPicPr>
          <p:cNvPr id="27652" name="Picture 4" descr="baucu%20quochoi%202007%20(197)%20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76600"/>
            <a:ext cx="373380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5" descr="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276600"/>
            <a:ext cx="3810000"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wheel(4)">
                                      <p:cBhvr>
                                        <p:cTn id="12" dur="2000"/>
                                        <p:tgtEl>
                                          <p:spTgt spid="27653"/>
                                        </p:tgtEl>
                                      </p:cBhvr>
                                    </p:animEffect>
                                  </p:childTnLst>
                                </p:cTn>
                              </p:par>
                              <p:par>
                                <p:cTn id="13" presetID="21" presetClass="entr" presetSubtype="4" fill="hold" nodeType="withEffect">
                                  <p:stCondLst>
                                    <p:cond delay="0"/>
                                  </p:stCondLst>
                                  <p:childTnLst>
                                    <p:set>
                                      <p:cBhvr>
                                        <p:cTn id="14" dur="1" fill="hold">
                                          <p:stCondLst>
                                            <p:cond delay="0"/>
                                          </p:stCondLst>
                                        </p:cTn>
                                        <p:tgtEl>
                                          <p:spTgt spid="27652"/>
                                        </p:tgtEl>
                                        <p:attrNameLst>
                                          <p:attrName>style.visibility</p:attrName>
                                        </p:attrNameLst>
                                      </p:cBhvr>
                                      <p:to>
                                        <p:strVal val="visible"/>
                                      </p:to>
                                    </p:set>
                                    <p:animEffect transition="in" filter="wheel(4)">
                                      <p:cBhvr>
                                        <p:cTn id="15" dur="2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6"/>
          <p:cNvSpPr>
            <a:spLocks noGrp="1" noChangeArrowheads="1"/>
          </p:cNvSpPr>
          <p:nvPr>
            <p:ph type="title"/>
          </p:nvPr>
        </p:nvSpPr>
        <p:spPr/>
        <p:txBody>
          <a:bodyPr/>
          <a:lstStyle/>
          <a:p>
            <a:pPr eaLnBrk="1" hangingPunct="1"/>
            <a:endParaRPr lang="en-US"/>
          </a:p>
        </p:txBody>
      </p:sp>
      <p:sp>
        <p:nvSpPr>
          <p:cNvPr id="105476" name="AutoShape 4"/>
          <p:cNvSpPr>
            <a:spLocks noChangeArrowheads="1"/>
          </p:cNvSpPr>
          <p:nvPr/>
        </p:nvSpPr>
        <p:spPr bwMode="auto">
          <a:xfrm>
            <a:off x="381000" y="0"/>
            <a:ext cx="8153400" cy="2286000"/>
          </a:xfrm>
          <a:prstGeom prst="irregularSeal1">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solidFill>
                  <a:srgbClr val="FF0000"/>
                </a:solidFill>
              </a:rPr>
              <a:t>Em hãy chỉ ra dân chủ trực tiếp, </a:t>
            </a:r>
          </a:p>
          <a:p>
            <a:pPr algn="ctr"/>
            <a:r>
              <a:rPr lang="en-US" sz="2800" b="1">
                <a:solidFill>
                  <a:srgbClr val="FF0000"/>
                </a:solidFill>
              </a:rPr>
              <a:t>dân chủ gián tiếp</a:t>
            </a:r>
          </a:p>
        </p:txBody>
      </p:sp>
      <p:graphicFrame>
        <p:nvGraphicFramePr>
          <p:cNvPr id="105542" name="Group 70"/>
          <p:cNvGraphicFramePr>
            <a:graphicFrameLocks noGrp="1"/>
          </p:cNvGraphicFramePr>
          <p:nvPr>
            <p:ph idx="1"/>
          </p:nvPr>
        </p:nvGraphicFramePr>
        <p:xfrm>
          <a:off x="609600" y="2286000"/>
          <a:ext cx="7696200" cy="4326015"/>
        </p:xfrm>
        <a:graphic>
          <a:graphicData uri="http://schemas.openxmlformats.org/drawingml/2006/table">
            <a:tbl>
              <a:tblPr/>
              <a:tblGrid>
                <a:gridCol w="5181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9448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err="1">
                          <a:ln>
                            <a:noFill/>
                          </a:ln>
                          <a:solidFill>
                            <a:schemeClr val="tx1"/>
                          </a:solidFill>
                          <a:effectLst/>
                          <a:latin typeface="Times New Roman" pitchFamily="18" charset="0"/>
                        </a:rPr>
                        <a:t>Nội</a:t>
                      </a:r>
                      <a:r>
                        <a:rPr kumimoji="0" lang="en-US" sz="3600" b="1" i="0" u="none" strike="noStrike" cap="none" normalizeH="0" baseline="0" dirty="0">
                          <a:ln>
                            <a:noFill/>
                          </a:ln>
                          <a:solidFill>
                            <a:schemeClr val="tx1"/>
                          </a:solidFill>
                          <a:effectLst/>
                          <a:latin typeface="Times New Roman" pitchFamily="18" charset="0"/>
                        </a:rPr>
                        <a:t> dung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Trực tiếp</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Gián tiếp</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17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Bầu cử hội đồng nhân dân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a:ln>
                          <a:noFill/>
                        </a:ln>
                        <a:solidFill>
                          <a:srgbClr val="FF0000"/>
                        </a:solidFill>
                        <a:effectLst/>
                        <a:latin typeface="Times New Roman" pitchFamily="18" charset="0"/>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5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chemeClr val="tx1"/>
                          </a:solidFill>
                          <a:effectLst/>
                          <a:latin typeface="Times New Roman" pitchFamily="18" charset="0"/>
                        </a:rPr>
                        <a:t>lớp</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trưởng</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kiến</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nghị</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với</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giáo</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viên</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chủ</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nhiệm</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về</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cơ</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sở</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vật</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chất</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của</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lớp</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học</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với</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nhà</a:t>
                      </a:r>
                      <a:r>
                        <a:rPr kumimoji="0" lang="en-US" sz="2800" b="1" i="0" u="none" strike="noStrike" cap="none" normalizeH="0" baseline="0" dirty="0">
                          <a:ln>
                            <a:noFill/>
                          </a:ln>
                          <a:solidFill>
                            <a:schemeClr val="tx1"/>
                          </a:solidFill>
                          <a:effectLst/>
                          <a:latin typeface="Times New Roman" pitchFamily="18" charset="0"/>
                        </a:rPr>
                        <a:t> </a:t>
                      </a:r>
                      <a:r>
                        <a:rPr kumimoji="0" lang="en-US" sz="2800" b="1" i="0" u="none" strike="noStrike" cap="none" normalizeH="0" baseline="0" dirty="0" err="1">
                          <a:ln>
                            <a:noFill/>
                          </a:ln>
                          <a:solidFill>
                            <a:schemeClr val="tx1"/>
                          </a:solidFill>
                          <a:effectLst/>
                          <a:latin typeface="Times New Roman" pitchFamily="18" charset="0"/>
                        </a:rPr>
                        <a:t>trường</a:t>
                      </a:r>
                      <a:endParaRPr kumimoji="0" lang="en-US" sz="2800" b="1" i="0" u="none" strike="noStrike" cap="none" normalizeH="0" baseline="0" dirty="0">
                        <a:ln>
                          <a:noFill/>
                        </a:ln>
                        <a:solidFill>
                          <a:schemeClr val="tx1"/>
                        </a:solidFill>
                        <a:effectLst/>
                        <a:latin typeface="Times New Roman"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0000"/>
                        </a:solidFill>
                        <a:effectLst/>
                        <a:latin typeface="Times New Roman" pitchFamily="18" charset="0"/>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81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Viết bài gửi đăng báo</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0000"/>
                        </a:solidFill>
                        <a:effectLst/>
                        <a:latin typeface="Times New Roman" pitchFamily="18" charset="0"/>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6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Tham gia câu lạc bộ thể thao</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0000"/>
                        </a:solidFill>
                        <a:effectLst/>
                        <a:latin typeface="Times New Roman" pitchFamily="18" charset="0"/>
                        <a:cs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5539" name="Text Box 67" descr="80%"/>
          <p:cNvSpPr txBox="1">
            <a:spLocks noChangeArrowheads="1"/>
          </p:cNvSpPr>
          <p:nvPr/>
        </p:nvSpPr>
        <p:spPr bwMode="auto">
          <a:xfrm>
            <a:off x="6324600" y="3200400"/>
            <a:ext cx="312738" cy="793750"/>
          </a:xfrm>
          <a:prstGeom prst="rect">
            <a:avLst/>
          </a:prstGeom>
          <a:noFill/>
          <a:ln>
            <a:noFill/>
          </a:ln>
          <a:effectLst/>
          <a:extLst>
            <a:ext uri="{909E8E84-426E-40DD-AFC4-6F175D3DCCD1}">
              <a14:hiddenFill xmlns:a14="http://schemas.microsoft.com/office/drawing/2010/main">
                <a:pattFill prst="pct80">
                  <a:fgClr>
                    <a:srgbClr val="FF00FF"/>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p>
          <a:p>
            <a:pPr eaLnBrk="1" hangingPunct="1"/>
            <a:r>
              <a:rPr lang="en-US" sz="2800" b="1"/>
              <a:t>+</a:t>
            </a:r>
          </a:p>
        </p:txBody>
      </p:sp>
      <p:sp>
        <p:nvSpPr>
          <p:cNvPr id="7199" name="Text Box 69" descr="80%"/>
          <p:cNvSpPr txBox="1">
            <a:spLocks noChangeArrowheads="1"/>
          </p:cNvSpPr>
          <p:nvPr/>
        </p:nvSpPr>
        <p:spPr bwMode="auto">
          <a:xfrm>
            <a:off x="7391400" y="4191000"/>
            <a:ext cx="184150" cy="366713"/>
          </a:xfrm>
          <a:prstGeom prst="rect">
            <a:avLst/>
          </a:prstGeom>
          <a:noFill/>
          <a:ln>
            <a:noFill/>
          </a:ln>
          <a:effectLst/>
          <a:extLst>
            <a:ext uri="{909E8E84-426E-40DD-AFC4-6F175D3DCCD1}">
              <a14:hiddenFill xmlns:a14="http://schemas.microsoft.com/office/drawing/2010/main">
                <a:pattFill prst="pct80">
                  <a:fgClr>
                    <a:srgbClr val="FF00FF"/>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p>
        </p:txBody>
      </p:sp>
      <p:sp>
        <p:nvSpPr>
          <p:cNvPr id="105543" name="Text Box 71" descr="80%"/>
          <p:cNvSpPr txBox="1">
            <a:spLocks noChangeArrowheads="1"/>
          </p:cNvSpPr>
          <p:nvPr/>
        </p:nvSpPr>
        <p:spPr bwMode="auto">
          <a:xfrm>
            <a:off x="7315200" y="4267200"/>
            <a:ext cx="312738" cy="854075"/>
          </a:xfrm>
          <a:prstGeom prst="rect">
            <a:avLst/>
          </a:prstGeom>
          <a:noFill/>
          <a:ln>
            <a:noFill/>
          </a:ln>
          <a:effectLst/>
          <a:extLst>
            <a:ext uri="{909E8E84-426E-40DD-AFC4-6F175D3DCCD1}">
              <a14:hiddenFill xmlns:a14="http://schemas.microsoft.com/office/drawing/2010/main">
                <a:pattFill prst="pct80">
                  <a:fgClr>
                    <a:srgbClr val="FF00FF"/>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p>
          <a:p>
            <a:pPr eaLnBrk="1" hangingPunct="1"/>
            <a:r>
              <a:rPr lang="en-US" sz="3200" b="1"/>
              <a:t>+</a:t>
            </a:r>
          </a:p>
        </p:txBody>
      </p:sp>
      <p:sp>
        <p:nvSpPr>
          <p:cNvPr id="105544" name="Text Box 72" descr="80%"/>
          <p:cNvSpPr txBox="1">
            <a:spLocks noChangeArrowheads="1"/>
          </p:cNvSpPr>
          <p:nvPr/>
        </p:nvSpPr>
        <p:spPr bwMode="auto">
          <a:xfrm>
            <a:off x="6248400" y="5638800"/>
            <a:ext cx="312738" cy="854075"/>
          </a:xfrm>
          <a:prstGeom prst="rect">
            <a:avLst/>
          </a:prstGeom>
          <a:noFill/>
          <a:ln>
            <a:noFill/>
          </a:ln>
          <a:effectLst/>
          <a:extLst>
            <a:ext uri="{909E8E84-426E-40DD-AFC4-6F175D3DCCD1}">
              <a14:hiddenFill xmlns:a14="http://schemas.microsoft.com/office/drawing/2010/main">
                <a:pattFill prst="pct80">
                  <a:fgClr>
                    <a:srgbClr val="FF00FF"/>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p>
          <a:p>
            <a:pPr eaLnBrk="1" hangingPunct="1"/>
            <a:r>
              <a:rPr lang="en-US" sz="3200" b="1"/>
              <a:t>+</a:t>
            </a:r>
          </a:p>
        </p:txBody>
      </p:sp>
      <p:sp>
        <p:nvSpPr>
          <p:cNvPr id="105545" name="Text Box 73" descr="80%"/>
          <p:cNvSpPr txBox="1">
            <a:spLocks noChangeArrowheads="1"/>
          </p:cNvSpPr>
          <p:nvPr/>
        </p:nvSpPr>
        <p:spPr bwMode="auto">
          <a:xfrm>
            <a:off x="7391400" y="5105400"/>
            <a:ext cx="312738" cy="793750"/>
          </a:xfrm>
          <a:prstGeom prst="rect">
            <a:avLst/>
          </a:prstGeom>
          <a:noFill/>
          <a:ln>
            <a:noFill/>
          </a:ln>
          <a:effectLst/>
          <a:extLst>
            <a:ext uri="{909E8E84-426E-40DD-AFC4-6F175D3DCCD1}">
              <a14:hiddenFill xmlns:a14="http://schemas.microsoft.com/office/drawing/2010/main">
                <a:pattFill prst="pct80">
                  <a:fgClr>
                    <a:srgbClr val="FF00FF"/>
                  </a:fgClr>
                  <a:bgClr>
                    <a:schemeClr val="bg1"/>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p>
          <a:p>
            <a:pPr eaLnBrk="1" hangingPunct="1"/>
            <a:r>
              <a:rPr lang="en-US" sz="28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wedge">
                                      <p:cBhvr>
                                        <p:cTn id="7" dur="20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05542"/>
                                        </p:tgtEl>
                                        <p:attrNameLst>
                                          <p:attrName>style.visibility</p:attrName>
                                        </p:attrNameLst>
                                      </p:cBhvr>
                                      <p:to>
                                        <p:strVal val="visible"/>
                                      </p:to>
                                    </p:set>
                                    <p:anim calcmode="lin" valueType="num">
                                      <p:cBhvr>
                                        <p:cTn id="12" dur="1000" fill="hold"/>
                                        <p:tgtEl>
                                          <p:spTgt spid="105542"/>
                                        </p:tgtEl>
                                        <p:attrNameLst>
                                          <p:attrName>ppt_w</p:attrName>
                                        </p:attrNameLst>
                                      </p:cBhvr>
                                      <p:tavLst>
                                        <p:tav tm="0">
                                          <p:val>
                                            <p:strVal val="#ppt_w*0.70"/>
                                          </p:val>
                                        </p:tav>
                                        <p:tav tm="100000">
                                          <p:val>
                                            <p:strVal val="#ppt_w"/>
                                          </p:val>
                                        </p:tav>
                                      </p:tavLst>
                                    </p:anim>
                                    <p:anim calcmode="lin" valueType="num">
                                      <p:cBhvr>
                                        <p:cTn id="13" dur="1000" fill="hold"/>
                                        <p:tgtEl>
                                          <p:spTgt spid="105542"/>
                                        </p:tgtEl>
                                        <p:attrNameLst>
                                          <p:attrName>ppt_h</p:attrName>
                                        </p:attrNameLst>
                                      </p:cBhvr>
                                      <p:tavLst>
                                        <p:tav tm="0">
                                          <p:val>
                                            <p:strVal val="#ppt_h"/>
                                          </p:val>
                                        </p:tav>
                                        <p:tav tm="100000">
                                          <p:val>
                                            <p:strVal val="#ppt_h"/>
                                          </p:val>
                                        </p:tav>
                                      </p:tavLst>
                                    </p:anim>
                                    <p:animEffect transition="in" filter="fade">
                                      <p:cBhvr>
                                        <p:cTn id="14" dur="1000"/>
                                        <p:tgtEl>
                                          <p:spTgt spid="10554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05539"/>
                                        </p:tgtEl>
                                        <p:attrNameLst>
                                          <p:attrName>style.visibility</p:attrName>
                                        </p:attrNameLst>
                                      </p:cBhvr>
                                      <p:to>
                                        <p:strVal val="visible"/>
                                      </p:to>
                                    </p:set>
                                    <p:animEffect transition="in" filter="barn(inHorizontal)">
                                      <p:cBhvr>
                                        <p:cTn id="19" dur="500"/>
                                        <p:tgtEl>
                                          <p:spTgt spid="105539"/>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105543"/>
                                        </p:tgtEl>
                                        <p:attrNameLst>
                                          <p:attrName>style.visibility</p:attrName>
                                        </p:attrNameLst>
                                      </p:cBhvr>
                                      <p:to>
                                        <p:strVal val="visible"/>
                                      </p:to>
                                    </p:set>
                                    <p:animEffect transition="in" filter="barn(inHorizontal)">
                                      <p:cBhvr>
                                        <p:cTn id="22" dur="500"/>
                                        <p:tgtEl>
                                          <p:spTgt spid="105543"/>
                                        </p:tgtEl>
                                      </p:cBhvr>
                                    </p:animEffect>
                                  </p:childTnLst>
                                </p:cTn>
                              </p:par>
                              <p:par>
                                <p:cTn id="23" presetID="16" presetClass="entr" presetSubtype="26" fill="hold" grpId="0" nodeType="withEffect">
                                  <p:stCondLst>
                                    <p:cond delay="0"/>
                                  </p:stCondLst>
                                  <p:childTnLst>
                                    <p:set>
                                      <p:cBhvr>
                                        <p:cTn id="24" dur="1" fill="hold">
                                          <p:stCondLst>
                                            <p:cond delay="0"/>
                                          </p:stCondLst>
                                        </p:cTn>
                                        <p:tgtEl>
                                          <p:spTgt spid="105545"/>
                                        </p:tgtEl>
                                        <p:attrNameLst>
                                          <p:attrName>style.visibility</p:attrName>
                                        </p:attrNameLst>
                                      </p:cBhvr>
                                      <p:to>
                                        <p:strVal val="visible"/>
                                      </p:to>
                                    </p:set>
                                    <p:animEffect transition="in" filter="barn(inHorizontal)">
                                      <p:cBhvr>
                                        <p:cTn id="25" dur="500"/>
                                        <p:tgtEl>
                                          <p:spTgt spid="105545"/>
                                        </p:tgtEl>
                                      </p:cBhvr>
                                    </p:animEffect>
                                  </p:childTnLst>
                                </p:cTn>
                              </p:par>
                              <p:par>
                                <p:cTn id="26" presetID="16" presetClass="entr" presetSubtype="26" fill="hold" grpId="0" nodeType="withEffect">
                                  <p:stCondLst>
                                    <p:cond delay="0"/>
                                  </p:stCondLst>
                                  <p:childTnLst>
                                    <p:set>
                                      <p:cBhvr>
                                        <p:cTn id="27" dur="1" fill="hold">
                                          <p:stCondLst>
                                            <p:cond delay="0"/>
                                          </p:stCondLst>
                                        </p:cTn>
                                        <p:tgtEl>
                                          <p:spTgt spid="105544"/>
                                        </p:tgtEl>
                                        <p:attrNameLst>
                                          <p:attrName>style.visibility</p:attrName>
                                        </p:attrNameLst>
                                      </p:cBhvr>
                                      <p:to>
                                        <p:strVal val="visible"/>
                                      </p:to>
                                    </p:set>
                                    <p:animEffect transition="in" filter="barn(inHorizontal)">
                                      <p:cBhvr>
                                        <p:cTn id="28" dur="500"/>
                                        <p:tgtEl>
                                          <p:spTgt spid="10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nimBg="1"/>
      <p:bldP spid="105539" grpId="0"/>
      <p:bldP spid="105543" grpId="0"/>
      <p:bldP spid="105544" grpId="0"/>
      <p:bldP spid="1055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endParaRPr lang="en-US" dirty="0"/>
          </a:p>
        </p:txBody>
      </p:sp>
      <p:sp>
        <p:nvSpPr>
          <p:cNvPr id="8195" name="Slide Number Placeholder 5"/>
          <p:cNvSpPr>
            <a:spLocks noGrp="1"/>
          </p:cNvSpPr>
          <p:nvPr>
            <p:ph type="sldNum" sz="quarter" idx="12"/>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3C4163C0-C01A-4459-B5EA-8D68254BC811}" type="slidenum">
              <a:rPr lang="en-US" sz="1400" smtClean="0">
                <a:solidFill>
                  <a:srgbClr val="0000FF"/>
                </a:solidFill>
              </a:rPr>
              <a:pPr eaLnBrk="1" hangingPunct="1"/>
              <a:t>6</a:t>
            </a:fld>
            <a:endParaRPr lang="en-US" sz="1400">
              <a:solidFill>
                <a:srgbClr val="0000FF"/>
              </a:solidFill>
            </a:endParaRPr>
          </a:p>
        </p:txBody>
      </p:sp>
      <p:sp>
        <p:nvSpPr>
          <p:cNvPr id="8196" name="Rectangle 2"/>
          <p:cNvSpPr>
            <a:spLocks noGrp="1" noChangeArrowheads="1"/>
          </p:cNvSpPr>
          <p:nvPr>
            <p:ph type="title"/>
          </p:nvPr>
        </p:nvSpPr>
        <p:spPr/>
        <p:txBody>
          <a:bodyPr/>
          <a:lstStyle/>
          <a:p>
            <a:pPr eaLnBrk="1" hangingPunct="1"/>
            <a:r>
              <a:rPr lang="en-US"/>
              <a:t>Dân chủ trực tiếp và dân chủ gián tiếp</a:t>
            </a:r>
          </a:p>
        </p:txBody>
      </p:sp>
      <p:sp>
        <p:nvSpPr>
          <p:cNvPr id="28675" name="Rectangle 3"/>
          <p:cNvSpPr>
            <a:spLocks noGrp="1" noChangeArrowheads="1"/>
          </p:cNvSpPr>
          <p:nvPr>
            <p:ph type="body" idx="1"/>
          </p:nvPr>
        </p:nvSpPr>
        <p:spPr>
          <a:xfrm>
            <a:off x="457200" y="1600200"/>
            <a:ext cx="8229600" cy="1676400"/>
          </a:xfrm>
        </p:spPr>
        <p:txBody>
          <a:bodyPr/>
          <a:lstStyle/>
          <a:p>
            <a:pPr eaLnBrk="1" hangingPunct="1">
              <a:buFontTx/>
              <a:buNone/>
            </a:pPr>
            <a:r>
              <a:rPr lang="en-US" sz="2800"/>
              <a:t>Dân chủ trực tiếp và dân chủ gián tiếp có điểm gì giống nhau? Có những hạn chế nào? Giải pháp?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533400" y="381000"/>
            <a:ext cx="7848600" cy="6477000"/>
          </a:xfrm>
        </p:spPr>
        <p:txBody>
          <a:bodyPr/>
          <a:lstStyle/>
          <a:p>
            <a:pPr eaLnBrk="1" hangingPunct="1">
              <a:buClr>
                <a:schemeClr val="tx1"/>
              </a:buClr>
              <a:buFont typeface="Wingdings" pitchFamily="2" charset="2"/>
              <a:buChar char="v"/>
            </a:pPr>
            <a:r>
              <a:rPr lang="en-US" sz="3600" b="1"/>
              <a:t>Ưu điểm và hạn chế của hai hình thức dân chủ</a:t>
            </a:r>
          </a:p>
        </p:txBody>
      </p:sp>
      <p:graphicFrame>
        <p:nvGraphicFramePr>
          <p:cNvPr id="107586" name="Group 66"/>
          <p:cNvGraphicFramePr>
            <a:graphicFrameLocks noGrp="1"/>
          </p:cNvGraphicFramePr>
          <p:nvPr/>
        </p:nvGraphicFramePr>
        <p:xfrm>
          <a:off x="838200" y="1600200"/>
          <a:ext cx="7467600" cy="5192713"/>
        </p:xfrm>
        <a:graphic>
          <a:graphicData uri="http://schemas.openxmlformats.org/drawingml/2006/table">
            <a:tbl>
              <a:tblPr/>
              <a:tblGrid>
                <a:gridCol w="1509713">
                  <a:extLst>
                    <a:ext uri="{9D8B030D-6E8A-4147-A177-3AD203B41FA5}">
                      <a16:colId xmlns:a16="http://schemas.microsoft.com/office/drawing/2014/main" val="20000"/>
                    </a:ext>
                  </a:extLst>
                </a:gridCol>
                <a:gridCol w="2986087">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0668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tx1"/>
                          </a:solidFill>
                          <a:effectLst/>
                          <a:latin typeface="Times New Roman" pitchFamily="18" charset="0"/>
                        </a:rPr>
                        <a:t> Hình thức</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tx1"/>
                          </a:solidFill>
                          <a:effectLst/>
                          <a:latin typeface="Times New Roman" pitchFamily="18" charset="0"/>
                        </a:rPr>
                        <a:t>Ưu điểm</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tx1"/>
                          </a:solidFill>
                          <a:effectLst/>
                          <a:latin typeface="Times New Roman" pitchFamily="18" charset="0"/>
                        </a:rPr>
                        <a:t>Nhược điểm</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8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tx1"/>
                          </a:solidFill>
                          <a:effectLst/>
                          <a:latin typeface="Times New Roman" pitchFamily="18" charset="0"/>
                        </a:rPr>
                        <a:t>Trực tiếp</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Công dân trực tiếp phản ánh nguyện vọng của mình</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Phụ thuộc vào trình độ nhận thức của mọi người</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274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a:ln>
                            <a:noFill/>
                          </a:ln>
                          <a:solidFill>
                            <a:schemeClr val="tx1"/>
                          </a:solidFill>
                          <a:effectLst/>
                          <a:latin typeface="Times New Roman" pitchFamily="18" charset="0"/>
                        </a:rPr>
                        <a:t>Gián tiếp</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Thống nhất được nguyện vọng của mọi người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Không phản ánh trực tiếp nguyện vọng,phụ thuộc vào khả năng người đại diện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circle(in)">
                                      <p:cBhvr>
                                        <p:cTn id="7" dur="20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07586"/>
                                        </p:tgtEl>
                                        <p:attrNameLst>
                                          <p:attrName>style.visibility</p:attrName>
                                        </p:attrNameLst>
                                      </p:cBhvr>
                                      <p:to>
                                        <p:strVal val="visible"/>
                                      </p:to>
                                    </p:set>
                                    <p:anim calcmode="lin" valueType="num">
                                      <p:cBhvr>
                                        <p:cTn id="12" dur="500" fill="hold"/>
                                        <p:tgtEl>
                                          <p:spTgt spid="107586"/>
                                        </p:tgtEl>
                                        <p:attrNameLst>
                                          <p:attrName>ppt_w</p:attrName>
                                        </p:attrNameLst>
                                      </p:cBhvr>
                                      <p:tavLst>
                                        <p:tav tm="0">
                                          <p:val>
                                            <p:fltVal val="0"/>
                                          </p:val>
                                        </p:tav>
                                        <p:tav tm="100000">
                                          <p:val>
                                            <p:strVal val="#ppt_w"/>
                                          </p:val>
                                        </p:tav>
                                      </p:tavLst>
                                    </p:anim>
                                    <p:anim calcmode="lin" valueType="num">
                                      <p:cBhvr>
                                        <p:cTn id="13" dur="500" fill="hold"/>
                                        <p:tgtEl>
                                          <p:spTgt spid="107586"/>
                                        </p:tgtEl>
                                        <p:attrNameLst>
                                          <p:attrName>ppt_h</p:attrName>
                                        </p:attrNameLst>
                                      </p:cBhvr>
                                      <p:tavLst>
                                        <p:tav tm="0">
                                          <p:val>
                                            <p:fltVal val="0"/>
                                          </p:val>
                                        </p:tav>
                                        <p:tav tm="100000">
                                          <p:val>
                                            <p:strVal val="#ppt_h"/>
                                          </p:val>
                                        </p:tav>
                                      </p:tavLst>
                                    </p:anim>
                                    <p:animEffect transition="in" filter="fade">
                                      <p:cBhvr>
                                        <p:cTn id="14" dur="500"/>
                                        <p:tgtEl>
                                          <p:spTgt spid="10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685800" y="381000"/>
            <a:ext cx="7696200" cy="5638800"/>
          </a:xfrm>
        </p:spPr>
        <p:txBody>
          <a:bodyPr/>
          <a:lstStyle/>
          <a:p>
            <a:pPr eaLnBrk="1" hangingPunct="1"/>
            <a:endParaRPr lang="en-US"/>
          </a:p>
        </p:txBody>
      </p:sp>
      <p:sp>
        <p:nvSpPr>
          <p:cNvPr id="113668" name="AutoShape 4" descr="80%"/>
          <p:cNvSpPr>
            <a:spLocks noChangeArrowheads="1"/>
          </p:cNvSpPr>
          <p:nvPr/>
        </p:nvSpPr>
        <p:spPr bwMode="auto">
          <a:xfrm>
            <a:off x="1066800" y="2209800"/>
            <a:ext cx="7162800" cy="1752600"/>
          </a:xfrm>
          <a:prstGeom prst="horizontalScroll">
            <a:avLst>
              <a:gd name="adj" fmla="val 12500"/>
            </a:avLst>
          </a:prstGeom>
          <a:pattFill prst="pct80">
            <a:fgClr>
              <a:srgbClr val="00FFFF"/>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solidFill>
                  <a:srgbClr val="FF0000"/>
                </a:solidFill>
              </a:rPr>
              <a:t>Có mối quan hệ mật thiết với nhau đều </a:t>
            </a:r>
          </a:p>
          <a:p>
            <a:pPr algn="ctr"/>
            <a:r>
              <a:rPr lang="en-US" sz="3200" b="1">
                <a:solidFill>
                  <a:srgbClr val="FF0000"/>
                </a:solidFill>
              </a:rPr>
              <a:t>là hình thức của chế độ dân chủ </a:t>
            </a:r>
          </a:p>
        </p:txBody>
      </p:sp>
      <p:sp>
        <p:nvSpPr>
          <p:cNvPr id="113669" name="Oval 5" descr="80%"/>
          <p:cNvSpPr>
            <a:spLocks noChangeArrowheads="1"/>
          </p:cNvSpPr>
          <p:nvPr/>
        </p:nvSpPr>
        <p:spPr bwMode="auto">
          <a:xfrm>
            <a:off x="838200" y="457200"/>
            <a:ext cx="7391400" cy="1295400"/>
          </a:xfrm>
          <a:prstGeom prst="ellipse">
            <a:avLst/>
          </a:prstGeom>
          <a:pattFill prst="pct80">
            <a:fgClr>
              <a:srgbClr val="00FFFF"/>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solidFill>
                  <a:srgbClr val="FF0000"/>
                </a:solidFill>
              </a:rPr>
              <a:t>Mối quan hệ giữa hai hình thức dân chủ</a:t>
            </a:r>
          </a:p>
        </p:txBody>
      </p:sp>
      <p:sp>
        <p:nvSpPr>
          <p:cNvPr id="113670" name="AutoShape 6"/>
          <p:cNvSpPr>
            <a:spLocks noChangeArrowheads="1"/>
          </p:cNvSpPr>
          <p:nvPr/>
        </p:nvSpPr>
        <p:spPr bwMode="auto">
          <a:xfrm>
            <a:off x="4572000" y="1828800"/>
            <a:ext cx="485775" cy="609600"/>
          </a:xfrm>
          <a:prstGeom prst="downArrow">
            <a:avLst>
              <a:gd name="adj1" fmla="val 50000"/>
              <a:gd name="adj2" fmla="val 31373"/>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671" name="AutoShape 7" descr="80%"/>
          <p:cNvSpPr>
            <a:spLocks noChangeArrowheads="1"/>
          </p:cNvSpPr>
          <p:nvPr/>
        </p:nvSpPr>
        <p:spPr bwMode="auto">
          <a:xfrm>
            <a:off x="1066800" y="4038600"/>
            <a:ext cx="7162800" cy="2667000"/>
          </a:xfrm>
          <a:prstGeom prst="wave">
            <a:avLst>
              <a:gd name="adj1" fmla="val 13005"/>
              <a:gd name="adj2" fmla="val 0"/>
            </a:avLst>
          </a:prstGeom>
          <a:pattFill prst="pct80">
            <a:fgClr>
              <a:srgbClr val="00FFFF"/>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solidFill>
                  <a:srgbClr val="FF0000"/>
                </a:solidFill>
              </a:rPr>
              <a:t>Cần phải kết hợp sử dụng cả 2 hình thức</a:t>
            </a:r>
          </a:p>
          <a:p>
            <a:pPr algn="ctr"/>
            <a:r>
              <a:rPr lang="en-US" sz="3200" b="1">
                <a:solidFill>
                  <a:srgbClr val="FF0000"/>
                </a:solidFill>
              </a:rPr>
              <a:t> nhằm phát huy hiệu quả của nền</a:t>
            </a:r>
          </a:p>
          <a:p>
            <a:pPr algn="ctr"/>
            <a:r>
              <a:rPr lang="en-US" sz="3200" b="1">
                <a:solidFill>
                  <a:srgbClr val="FF0000"/>
                </a:solidFill>
              </a:rPr>
              <a:t>                           dân chủ XHCN</a:t>
            </a:r>
          </a:p>
        </p:txBody>
      </p:sp>
      <p:sp>
        <p:nvSpPr>
          <p:cNvPr id="113672" name="AutoShape 8"/>
          <p:cNvSpPr>
            <a:spLocks noChangeArrowheads="1"/>
          </p:cNvSpPr>
          <p:nvPr/>
        </p:nvSpPr>
        <p:spPr bwMode="auto">
          <a:xfrm>
            <a:off x="228600" y="3886200"/>
            <a:ext cx="733425" cy="1214438"/>
          </a:xfrm>
          <a:prstGeom prst="curvedRightArrow">
            <a:avLst>
              <a:gd name="adj1" fmla="val 33117"/>
              <a:gd name="adj2" fmla="val 66234"/>
              <a:gd name="adj3" fmla="val 33333"/>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3669"/>
                                        </p:tgtEl>
                                        <p:attrNameLst>
                                          <p:attrName>style.visibility</p:attrName>
                                        </p:attrNameLst>
                                      </p:cBhvr>
                                      <p:to>
                                        <p:strVal val="visible"/>
                                      </p:to>
                                    </p:set>
                                    <p:animEffect transition="in" filter="wedge">
                                      <p:cBhvr>
                                        <p:cTn id="7" dur="2000"/>
                                        <p:tgtEl>
                                          <p:spTgt spid="113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13670"/>
                                        </p:tgtEl>
                                        <p:attrNameLst>
                                          <p:attrName>style.visibility</p:attrName>
                                        </p:attrNameLst>
                                      </p:cBhvr>
                                      <p:to>
                                        <p:strVal val="visible"/>
                                      </p:to>
                                    </p:set>
                                    <p:animEffect transition="in" filter="barn(inHorizontal)">
                                      <p:cBhvr>
                                        <p:cTn id="12" dur="500"/>
                                        <p:tgtEl>
                                          <p:spTgt spid="1136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3668"/>
                                        </p:tgtEl>
                                        <p:attrNameLst>
                                          <p:attrName>style.visibility</p:attrName>
                                        </p:attrNameLst>
                                      </p:cBhvr>
                                      <p:to>
                                        <p:strVal val="visible"/>
                                      </p:to>
                                    </p:set>
                                    <p:animEffect transition="in" filter="diamond(in)">
                                      <p:cBhvr>
                                        <p:cTn id="17" dur="2000"/>
                                        <p:tgtEl>
                                          <p:spTgt spid="1136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3672"/>
                                        </p:tgtEl>
                                        <p:attrNameLst>
                                          <p:attrName>style.visibility</p:attrName>
                                        </p:attrNameLst>
                                      </p:cBhvr>
                                      <p:to>
                                        <p:strVal val="visible"/>
                                      </p:to>
                                    </p:set>
                                    <p:animEffect transition="in" filter="strips(downLeft)">
                                      <p:cBhvr>
                                        <p:cTn id="22" dur="500"/>
                                        <p:tgtEl>
                                          <p:spTgt spid="1136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13671"/>
                                        </p:tgtEl>
                                        <p:attrNameLst>
                                          <p:attrName>style.visibility</p:attrName>
                                        </p:attrNameLst>
                                      </p:cBhvr>
                                      <p:to>
                                        <p:strVal val="visible"/>
                                      </p:to>
                                    </p:set>
                                    <p:anim calcmode="lin" valueType="num">
                                      <p:cBhvr>
                                        <p:cTn id="27" dur="500" fill="hold"/>
                                        <p:tgtEl>
                                          <p:spTgt spid="113671"/>
                                        </p:tgtEl>
                                        <p:attrNameLst>
                                          <p:attrName>ppt_w</p:attrName>
                                        </p:attrNameLst>
                                      </p:cBhvr>
                                      <p:tavLst>
                                        <p:tav tm="0">
                                          <p:val>
                                            <p:fltVal val="0"/>
                                          </p:val>
                                        </p:tav>
                                        <p:tav tm="100000">
                                          <p:val>
                                            <p:strVal val="#ppt_w"/>
                                          </p:val>
                                        </p:tav>
                                      </p:tavLst>
                                    </p:anim>
                                    <p:anim calcmode="lin" valueType="num">
                                      <p:cBhvr>
                                        <p:cTn id="28" dur="500" fill="hold"/>
                                        <p:tgtEl>
                                          <p:spTgt spid="113671"/>
                                        </p:tgtEl>
                                        <p:attrNameLst>
                                          <p:attrName>ppt_h</p:attrName>
                                        </p:attrNameLst>
                                      </p:cBhvr>
                                      <p:tavLst>
                                        <p:tav tm="0">
                                          <p:val>
                                            <p:fltVal val="0"/>
                                          </p:val>
                                        </p:tav>
                                        <p:tav tm="100000">
                                          <p:val>
                                            <p:strVal val="#ppt_h"/>
                                          </p:val>
                                        </p:tav>
                                      </p:tavLst>
                                    </p:anim>
                                    <p:animEffect transition="in" filter="fade">
                                      <p:cBhvr>
                                        <p:cTn id="29" dur="500"/>
                                        <p:tgtEl>
                                          <p:spTgt spid="113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p:bldP spid="113669" grpId="0" animBg="1"/>
      <p:bldP spid="113670" grpId="0" animBg="1"/>
      <p:bldP spid="113671" grpId="0" animBg="1"/>
      <p:bldP spid="11367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867400" y="6172200"/>
            <a:ext cx="2895600" cy="476250"/>
          </a:xfrm>
        </p:spPr>
        <p:txBody>
          <a:bodyPr/>
          <a:lstStyle/>
          <a:p>
            <a:pPr>
              <a:defRPr/>
            </a:pPr>
            <a:endParaRPr lang="en-US" dirty="0"/>
          </a:p>
        </p:txBody>
      </p:sp>
      <p:sp>
        <p:nvSpPr>
          <p:cNvPr id="11267" name="Slide Number Placeholder 5"/>
          <p:cNvSpPr>
            <a:spLocks noGrp="1"/>
          </p:cNvSpPr>
          <p:nvPr>
            <p:ph type="sldNum" sz="quarter" idx="12"/>
          </p:nvPr>
        </p:nvSpPr>
        <p:spPr>
          <a:xfrm>
            <a:off x="1524000" y="5943600"/>
            <a:ext cx="2133600" cy="476250"/>
          </a:xfrm>
          <a:noFill/>
        </p:spPr>
        <p:txBody>
          <a:bodyPr/>
          <a:lstStyle>
            <a:lvl1pPr marL="457200" indent="-45720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buFontTx/>
              <a:buAutoNum type="alphaUcPeriod"/>
            </a:pPr>
            <a:endParaRPr lang="en-US" sz="2400" b="1" i="1">
              <a:solidFill>
                <a:srgbClr val="0000FF"/>
              </a:solidFill>
            </a:endParaRPr>
          </a:p>
        </p:txBody>
      </p:sp>
      <p:sp>
        <p:nvSpPr>
          <p:cNvPr id="11268" name="Rectangle 2"/>
          <p:cNvSpPr>
            <a:spLocks noGrp="1" noChangeArrowheads="1"/>
          </p:cNvSpPr>
          <p:nvPr>
            <p:ph type="title"/>
          </p:nvPr>
        </p:nvSpPr>
        <p:spPr/>
        <p:txBody>
          <a:bodyPr/>
          <a:lstStyle/>
          <a:p>
            <a:pPr eaLnBrk="1" hangingPunct="1"/>
            <a:r>
              <a:rPr lang="en-US"/>
              <a:t>Luyện tập, củng cố </a:t>
            </a:r>
          </a:p>
        </p:txBody>
      </p:sp>
      <p:sp>
        <p:nvSpPr>
          <p:cNvPr id="30723" name="Rectangle 3"/>
          <p:cNvSpPr>
            <a:spLocks noGrp="1" noChangeArrowheads="1"/>
          </p:cNvSpPr>
          <p:nvPr>
            <p:ph type="body" idx="1"/>
          </p:nvPr>
        </p:nvSpPr>
        <p:spPr>
          <a:xfrm>
            <a:off x="609600" y="1295400"/>
            <a:ext cx="8229600" cy="4525963"/>
          </a:xfrm>
        </p:spPr>
        <p:txBody>
          <a:bodyPr/>
          <a:lstStyle/>
          <a:p>
            <a:pPr marL="457200" indent="-457200" eaLnBrk="1" hangingPunct="1">
              <a:buFontTx/>
              <a:buNone/>
            </a:pPr>
            <a:r>
              <a:rPr lang="en-US" b="1" i="1"/>
              <a:t>Câu 1: Dân chủ trực tiếp là nhân dân tham gia trực tiếp quyết định công việc của</a:t>
            </a:r>
          </a:p>
          <a:p>
            <a:pPr marL="457200" indent="-457200" eaLnBrk="1" hangingPunct="1">
              <a:buFontTx/>
              <a:buAutoNum type="alphaUcPeriod"/>
            </a:pPr>
            <a:r>
              <a:rPr lang="en-US" b="1" i="1"/>
              <a:t>Nhà nước </a:t>
            </a:r>
          </a:p>
          <a:p>
            <a:pPr marL="457200" indent="-457200" eaLnBrk="1" hangingPunct="1">
              <a:buFontTx/>
              <a:buAutoNum type="alphaUcPeriod"/>
            </a:pPr>
            <a:r>
              <a:rPr lang="en-US" b="1" i="1"/>
              <a:t>cá nhân</a:t>
            </a:r>
          </a:p>
          <a:p>
            <a:pPr marL="457200" indent="-457200" eaLnBrk="1" hangingPunct="1">
              <a:buFontTx/>
              <a:buAutoNum type="alphaUcPeriod"/>
            </a:pPr>
            <a:r>
              <a:rPr lang="en-US" b="1" i="1"/>
              <a:t>công chức</a:t>
            </a:r>
          </a:p>
          <a:p>
            <a:pPr marL="457200" indent="-457200" eaLnBrk="1" hangingPunct="1">
              <a:buFontTx/>
              <a:buAutoNum type="alphaUcPeriod"/>
            </a:pPr>
            <a:r>
              <a:rPr lang="en-US" b="1" i="1"/>
              <a:t>nhân dân</a:t>
            </a:r>
            <a:endParaRPr lang="en-US"/>
          </a:p>
        </p:txBody>
      </p:sp>
      <p:sp>
        <p:nvSpPr>
          <p:cNvPr id="2" name="5-Point Star 1"/>
          <p:cNvSpPr/>
          <p:nvPr/>
        </p:nvSpPr>
        <p:spPr>
          <a:xfrm flipH="1">
            <a:off x="2819400" y="2133600"/>
            <a:ext cx="4572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checkerboard(across)">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checkerboard(across)">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checkerboard(across)">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checkerboard(across)">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925</Words>
  <Application>Microsoft Office PowerPoint</Application>
  <PresentationFormat>On-screen Show (4:3)</PresentationFormat>
  <Paragraphs>130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BÀI 10 NỀN DÂN CHỦ XÃ HỘI CHỦ NGHĨA (TIẾT 2) </vt:lpstr>
      <vt:lpstr>3. Những hình thức cơ bản của dân chủ:</vt:lpstr>
      <vt:lpstr>a. Dân chủ trực tiếp</vt:lpstr>
      <vt:lpstr>b. Dân chủ gián tiếp (dân chủ đại diện)</vt:lpstr>
      <vt:lpstr>PowerPoint Presentation</vt:lpstr>
      <vt:lpstr>Dân chủ trực tiếp và dân chủ gián tiếp</vt:lpstr>
      <vt:lpstr>PowerPoint Presentation</vt:lpstr>
      <vt:lpstr>PowerPoint Presentation</vt:lpstr>
      <vt:lpstr>Luyện tập, củng cố </vt:lpstr>
      <vt:lpstr>Luyện tập, củng cố </vt:lpstr>
      <vt:lpstr>Luyện tập, củng cố </vt:lpstr>
      <vt:lpstr>Luyện tập, củng cố </vt:lpstr>
      <vt:lpstr>Luyện tập, củng cố </vt:lpstr>
      <vt:lpstr>Dặn dò </vt:lpstr>
      <vt:lpstr>Tài liệu tham khảo</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KẾ HOẠCH BÀI DẠY MÔN GIÁO DỤC CÔNG DÂN LỚP 11</dc:title>
  <dc:creator>eXPerience</dc:creator>
  <cp:lastModifiedBy>cuongdinhxuan73@gmail.com</cp:lastModifiedBy>
  <cp:revision>92</cp:revision>
  <dcterms:created xsi:type="dcterms:W3CDTF">2009-11-12T15:40:42Z</dcterms:created>
  <dcterms:modified xsi:type="dcterms:W3CDTF">2020-03-30T01:28:45Z</dcterms:modified>
</cp:coreProperties>
</file>